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75" r:id="rId4"/>
    <p:sldId id="277" r:id="rId5"/>
    <p:sldId id="276" r:id="rId6"/>
    <p:sldId id="297" r:id="rId7"/>
    <p:sldId id="304" r:id="rId8"/>
    <p:sldId id="306" r:id="rId9"/>
    <p:sldId id="305" r:id="rId10"/>
    <p:sldId id="282" r:id="rId11"/>
    <p:sldId id="283" r:id="rId12"/>
    <p:sldId id="268" r:id="rId13"/>
    <p:sldId id="265" r:id="rId14"/>
    <p:sldId id="285" r:id="rId15"/>
    <p:sldId id="286" r:id="rId16"/>
    <p:sldId id="288" r:id="rId17"/>
    <p:sldId id="307" r:id="rId18"/>
    <p:sldId id="289" r:id="rId19"/>
    <p:sldId id="308" r:id="rId20"/>
    <p:sldId id="267" r:id="rId21"/>
    <p:sldId id="310" r:id="rId22"/>
    <p:sldId id="271" r:id="rId23"/>
    <p:sldId id="314" r:id="rId24"/>
    <p:sldId id="290" r:id="rId25"/>
    <p:sldId id="312" r:id="rId26"/>
    <p:sldId id="295" r:id="rId27"/>
    <p:sldId id="313" r:id="rId28"/>
    <p:sldId id="292" r:id="rId29"/>
    <p:sldId id="294" r:id="rId30"/>
    <p:sldId id="300" r:id="rId31"/>
    <p:sldId id="299" r:id="rId32"/>
    <p:sldId id="315" r:id="rId33"/>
    <p:sldId id="316" r:id="rId34"/>
    <p:sldId id="298" r:id="rId35"/>
    <p:sldId id="302" r:id="rId36"/>
    <p:sldId id="301" r:id="rId37"/>
    <p:sldId id="303"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84784"/>
            <a:ext cx="8229600" cy="1143000"/>
          </a:xfrm>
        </p:spPr>
        <p:txBody>
          <a:bodyPr>
            <a:normAutofit fontScale="90000"/>
          </a:bodyPr>
          <a:lstStyle/>
          <a:p>
            <a:r>
              <a:rPr lang="en-US" b="1" dirty="0" smtClean="0"/>
              <a:t/>
            </a:r>
            <a:br>
              <a:rPr lang="en-US" b="1" dirty="0" smtClean="0"/>
            </a:br>
            <a:r>
              <a:rPr lang="en-US" dirty="0" smtClean="0"/>
              <a:t>Laboratory work 1</a:t>
            </a:r>
            <a:br>
              <a:rPr lang="en-US" dirty="0" smtClean="0"/>
            </a:br>
            <a:r>
              <a:rPr lang="en-US" b="1" dirty="0" smtClean="0"/>
              <a:t/>
            </a:r>
            <a:br>
              <a:rPr lang="en-US" b="1" dirty="0" smtClean="0"/>
            </a:br>
            <a:r>
              <a:rPr lang="en-US" dirty="0" smtClean="0">
                <a:solidFill>
                  <a:schemeClr val="tx2">
                    <a:lumMod val="75000"/>
                  </a:schemeClr>
                </a:solidFill>
              </a:rPr>
              <a:t>Algae</a:t>
            </a:r>
            <a:r>
              <a:rPr lang="en-US" dirty="0" smtClean="0">
                <a:solidFill>
                  <a:schemeClr val="tx2">
                    <a:lumMod val="75000"/>
                  </a:schemeClr>
                </a:solidFill>
              </a:rPr>
              <a:t/>
            </a:r>
            <a:br>
              <a:rPr lang="en-US" dirty="0" smtClean="0">
                <a:solidFill>
                  <a:schemeClr val="tx2">
                    <a:lumMod val="75000"/>
                  </a:schemeClr>
                </a:solidFill>
              </a:rPr>
            </a:br>
            <a:endParaRPr lang="ru-RU"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92696"/>
            <a:ext cx="8424936" cy="1584175"/>
          </a:xfrm>
        </p:spPr>
        <p:txBody>
          <a:bodyPr>
            <a:noAutofit/>
          </a:bodyPr>
          <a:lstStyle/>
          <a:p>
            <a:pPr marL="0" indent="357188" algn="just">
              <a:spcBef>
                <a:spcPts val="0"/>
              </a:spcBef>
              <a:buNone/>
            </a:pPr>
            <a:r>
              <a:rPr lang="en-US" sz="1800" dirty="0" err="1" smtClean="0"/>
              <a:t>Nostoc</a:t>
            </a:r>
            <a:r>
              <a:rPr lang="en-US" sz="1800" dirty="0" smtClean="0"/>
              <a:t> is a genus of </a:t>
            </a:r>
            <a:r>
              <a:rPr lang="en-US" sz="1800" dirty="0" err="1" smtClean="0"/>
              <a:t>cyanobacteria</a:t>
            </a:r>
            <a:r>
              <a:rPr lang="en-US" sz="1800" dirty="0" smtClean="0"/>
              <a:t> found in various environments (are common in both aquatic and terrestrial areas) that forms colonies composed of filaments of </a:t>
            </a:r>
            <a:r>
              <a:rPr lang="en-US" sz="1800" dirty="0" err="1" smtClean="0"/>
              <a:t>moniliform</a:t>
            </a:r>
            <a:r>
              <a:rPr lang="en-US" sz="1800" dirty="0" smtClean="0"/>
              <a:t> cells in a gelatinous sheath. It is usually formed of ball-like gelatinous colonies composed of filaments called </a:t>
            </a:r>
            <a:r>
              <a:rPr lang="en-US" sz="1800" dirty="0" err="1" smtClean="0"/>
              <a:t>trichomes</a:t>
            </a:r>
            <a:r>
              <a:rPr lang="en-US" sz="1800" dirty="0" smtClean="0"/>
              <a:t>. </a:t>
            </a:r>
          </a:p>
          <a:p>
            <a:pPr marL="0" indent="357188" algn="just">
              <a:spcBef>
                <a:spcPts val="0"/>
              </a:spcBef>
              <a:buNone/>
            </a:pPr>
            <a:r>
              <a:rPr lang="en-US" sz="1800" dirty="0" smtClean="0"/>
              <a:t>Along the filament some large, spherical or cylindrical, </a:t>
            </a:r>
            <a:r>
              <a:rPr lang="en-US" sz="1800" dirty="0" err="1" smtClean="0"/>
              <a:t>colourless</a:t>
            </a:r>
            <a:r>
              <a:rPr lang="en-US" sz="1800" dirty="0" smtClean="0"/>
              <a:t/>
            </a:r>
            <a:br>
              <a:rPr lang="en-US" sz="1800" dirty="0" smtClean="0"/>
            </a:br>
            <a:r>
              <a:rPr lang="en-US" sz="1800" dirty="0" smtClean="0"/>
              <a:t>empty cells called heterocyst are found. It helps in fixing nitrogen during nitrogen starvation of </a:t>
            </a:r>
            <a:r>
              <a:rPr lang="en-US" sz="1800" dirty="0" err="1" smtClean="0"/>
              <a:t>cyanobacteria</a:t>
            </a:r>
            <a:r>
              <a:rPr lang="en-US" sz="1800" dirty="0" smtClean="0"/>
              <a:t>. </a:t>
            </a:r>
            <a:endParaRPr lang="ru-RU" sz="1800" dirty="0"/>
          </a:p>
        </p:txBody>
      </p:sp>
      <p:sp>
        <p:nvSpPr>
          <p:cNvPr id="4" name="Прямоугольник 3"/>
          <p:cNvSpPr/>
          <p:nvPr/>
        </p:nvSpPr>
        <p:spPr>
          <a:xfrm>
            <a:off x="3635896" y="116632"/>
            <a:ext cx="2376264" cy="584775"/>
          </a:xfrm>
          <a:prstGeom prst="rect">
            <a:avLst/>
          </a:prstGeom>
        </p:spPr>
        <p:txBody>
          <a:bodyPr wrap="square">
            <a:spAutoFit/>
          </a:bodyPr>
          <a:lstStyle/>
          <a:p>
            <a:pPr algn="ctr"/>
            <a:r>
              <a:rPr lang="en-US" sz="3200" b="1" dirty="0" err="1" smtClean="0">
                <a:solidFill>
                  <a:schemeClr val="accent2"/>
                </a:solidFill>
              </a:rPr>
              <a:t>Nostoc</a:t>
            </a:r>
            <a:endParaRPr lang="ru-RU" sz="3200" dirty="0"/>
          </a:p>
        </p:txBody>
      </p:sp>
      <p:pic>
        <p:nvPicPr>
          <p:cNvPr id="1026" name="Picture 2" descr="C:\Users\ADM\Documents\Karime\2018\Lectures\Biodiversity of plants\nostoc3.png"/>
          <p:cNvPicPr>
            <a:picLocks noChangeAspect="1" noChangeArrowheads="1"/>
          </p:cNvPicPr>
          <p:nvPr/>
        </p:nvPicPr>
        <p:blipFill>
          <a:blip r:embed="rId2" cstate="print"/>
          <a:srcRect b="12185"/>
          <a:stretch>
            <a:fillRect/>
          </a:stretch>
        </p:blipFill>
        <p:spPr bwMode="auto">
          <a:xfrm>
            <a:off x="251520" y="2780928"/>
            <a:ext cx="4969722" cy="2664000"/>
          </a:xfrm>
          <a:prstGeom prst="rect">
            <a:avLst/>
          </a:prstGeom>
          <a:noFill/>
        </p:spPr>
      </p:pic>
      <p:sp>
        <p:nvSpPr>
          <p:cNvPr id="6" name="Прямоугольник 5"/>
          <p:cNvSpPr/>
          <p:nvPr/>
        </p:nvSpPr>
        <p:spPr>
          <a:xfrm>
            <a:off x="5292080" y="2492896"/>
            <a:ext cx="3275856" cy="1754326"/>
          </a:xfrm>
          <a:prstGeom prst="rect">
            <a:avLst/>
          </a:prstGeom>
        </p:spPr>
        <p:txBody>
          <a:bodyPr wrap="square">
            <a:spAutoFit/>
          </a:bodyPr>
          <a:lstStyle/>
          <a:p>
            <a:pPr algn="just"/>
            <a:r>
              <a:rPr lang="en-US" dirty="0" smtClean="0"/>
              <a:t>Moreover, an essential survival structure called </a:t>
            </a:r>
            <a:r>
              <a:rPr lang="en-US" dirty="0" err="1" smtClean="0"/>
              <a:t>akinetes</a:t>
            </a:r>
            <a:r>
              <a:rPr lang="en-US" dirty="0" smtClean="0"/>
              <a:t> is present in </a:t>
            </a:r>
            <a:r>
              <a:rPr lang="en-US" i="1" dirty="0" err="1" smtClean="0"/>
              <a:t>Nostoc</a:t>
            </a:r>
            <a:r>
              <a:rPr lang="en-US" dirty="0" smtClean="0"/>
              <a:t>. It also has photosynthetic pigment in their cytoplasm; hence they can also perform photosynthesis</a:t>
            </a:r>
            <a:endParaRPr lang="ru-RU" dirty="0"/>
          </a:p>
        </p:txBody>
      </p:sp>
      <p:sp>
        <p:nvSpPr>
          <p:cNvPr id="7" name="Прямоугольник 6"/>
          <p:cNvSpPr/>
          <p:nvPr/>
        </p:nvSpPr>
        <p:spPr>
          <a:xfrm>
            <a:off x="1403648" y="5517232"/>
            <a:ext cx="2376264" cy="400110"/>
          </a:xfrm>
          <a:prstGeom prst="rect">
            <a:avLst/>
          </a:prstGeom>
        </p:spPr>
        <p:txBody>
          <a:bodyPr wrap="square">
            <a:spAutoFit/>
          </a:bodyPr>
          <a:lstStyle/>
          <a:p>
            <a:pPr algn="ctr"/>
            <a:r>
              <a:rPr lang="en-US" sz="2000" i="1" dirty="0" err="1" smtClean="0"/>
              <a:t>Nostoc</a:t>
            </a:r>
            <a:endParaRPr lang="ru-RU" sz="2000" dirty="0"/>
          </a:p>
        </p:txBody>
      </p:sp>
      <p:pic>
        <p:nvPicPr>
          <p:cNvPr id="8" name="Picture 3"/>
          <p:cNvPicPr>
            <a:picLocks noChangeAspect="1" noChangeArrowheads="1"/>
          </p:cNvPicPr>
          <p:nvPr/>
        </p:nvPicPr>
        <p:blipFill>
          <a:blip r:embed="rId3" cstate="print"/>
          <a:srcRect l="12258" t="61836" r="57096" b="16828"/>
          <a:stretch>
            <a:fillRect/>
          </a:stretch>
        </p:blipFill>
        <p:spPr bwMode="auto">
          <a:xfrm>
            <a:off x="6156176" y="4077072"/>
            <a:ext cx="2227500" cy="2376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562074"/>
          </a:xfrm>
        </p:spPr>
        <p:txBody>
          <a:bodyPr/>
          <a:lstStyle/>
          <a:p>
            <a:r>
              <a:rPr lang="en-US" sz="2800" b="1" i="1" dirty="0" smtClean="0">
                <a:solidFill>
                  <a:schemeClr val="accent2"/>
                </a:solidFill>
              </a:rPr>
              <a:t>Anabaena</a:t>
            </a:r>
            <a:endParaRPr lang="ru-RU" sz="2800" b="1" i="1" dirty="0">
              <a:solidFill>
                <a:schemeClr val="accent2"/>
              </a:solidFill>
            </a:endParaRPr>
          </a:p>
        </p:txBody>
      </p:sp>
      <p:sp>
        <p:nvSpPr>
          <p:cNvPr id="3" name="Содержимое 2"/>
          <p:cNvSpPr>
            <a:spLocks noGrp="1"/>
          </p:cNvSpPr>
          <p:nvPr>
            <p:ph idx="1"/>
          </p:nvPr>
        </p:nvSpPr>
        <p:spPr>
          <a:xfrm>
            <a:off x="467544" y="692697"/>
            <a:ext cx="8229600" cy="1368152"/>
          </a:xfrm>
        </p:spPr>
        <p:txBody>
          <a:bodyPr>
            <a:noAutofit/>
          </a:bodyPr>
          <a:lstStyle/>
          <a:p>
            <a:pPr marL="0" indent="357188" algn="just">
              <a:buNone/>
            </a:pPr>
            <a:r>
              <a:rPr lang="en-US" sz="2000" dirty="0" smtClean="0"/>
              <a:t>Anabaena, genus of nitrogen-fixing blue-green algae with beadlike or barrel-like cells and interspersed enlarged spores (</a:t>
            </a:r>
            <a:r>
              <a:rPr lang="en-US" sz="2000" dirty="0" err="1" smtClean="0"/>
              <a:t>heterocysts</a:t>
            </a:r>
            <a:r>
              <a:rPr lang="en-US" sz="2000" dirty="0" smtClean="0"/>
              <a:t>), found as plankton in shallow water and on moist soil. There are both solitary and colonial forms, the latter resembling a closely related genus, </a:t>
            </a:r>
            <a:r>
              <a:rPr lang="en-US" sz="2000" dirty="0" err="1" smtClean="0"/>
              <a:t>Nostoc</a:t>
            </a:r>
            <a:r>
              <a:rPr lang="en-US" sz="2000" dirty="0" smtClean="0"/>
              <a:t>. In temperate latitudes during the summer months, Anabaena may form water blooms.</a:t>
            </a:r>
            <a:endParaRPr lang="ru-RU" sz="2000" dirty="0"/>
          </a:p>
        </p:txBody>
      </p:sp>
      <p:sp>
        <p:nvSpPr>
          <p:cNvPr id="5" name="Прямоугольник 4"/>
          <p:cNvSpPr/>
          <p:nvPr/>
        </p:nvSpPr>
        <p:spPr>
          <a:xfrm>
            <a:off x="2051720" y="5661248"/>
            <a:ext cx="1462260" cy="461665"/>
          </a:xfrm>
          <a:prstGeom prst="rect">
            <a:avLst/>
          </a:prstGeom>
        </p:spPr>
        <p:txBody>
          <a:bodyPr wrap="none">
            <a:spAutoFit/>
          </a:bodyPr>
          <a:lstStyle/>
          <a:p>
            <a:r>
              <a:rPr lang="en-US" sz="2400" i="1" dirty="0" smtClean="0">
                <a:solidFill>
                  <a:srgbClr val="000000"/>
                </a:solidFill>
              </a:rPr>
              <a:t>Anabaena</a:t>
            </a:r>
            <a:endParaRPr lang="ru-RU" sz="2400" dirty="0">
              <a:solidFill>
                <a:srgbClr val="000000"/>
              </a:solidFill>
            </a:endParaRPr>
          </a:p>
        </p:txBody>
      </p:sp>
      <p:pic>
        <p:nvPicPr>
          <p:cNvPr id="6" name="Picture 2" descr="C:\Users\ADM\Documents\Karime\2018\Lectures\Anatomy and morphology of plant\Labs  for Biology group\Additional materials\Anabaena_Key222.jpg"/>
          <p:cNvPicPr>
            <a:picLocks noChangeAspect="1" noChangeArrowheads="1"/>
          </p:cNvPicPr>
          <p:nvPr/>
        </p:nvPicPr>
        <p:blipFill>
          <a:blip r:embed="rId2" cstate="print">
            <a:lum bright="10000" contrast="10000"/>
          </a:blip>
          <a:srcRect l="15835" r="7425"/>
          <a:stretch>
            <a:fillRect/>
          </a:stretch>
        </p:blipFill>
        <p:spPr bwMode="auto">
          <a:xfrm>
            <a:off x="611560" y="2708920"/>
            <a:ext cx="4536504" cy="280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792" y="981456"/>
            <a:ext cx="8903208" cy="4967824"/>
          </a:xfrm>
          <a:prstGeom prst="rect">
            <a:avLst/>
          </a:prstGeom>
        </p:spPr>
        <p:txBody>
          <a:bodyPr lIns="0" tIns="0" rIns="0" bIns="0">
            <a:noAutofit/>
          </a:bodyPr>
          <a:lstStyle/>
          <a:p>
            <a:pPr indent="0" algn="just">
              <a:spcAft>
                <a:spcPts val="2310"/>
              </a:spcAft>
            </a:pPr>
            <a:r>
              <a:rPr lang="en-US" sz="2100" b="1" dirty="0" smtClean="0">
                <a:solidFill>
                  <a:srgbClr val="012160"/>
                </a:solidFill>
                <a:latin typeface="Arial"/>
              </a:rPr>
              <a:t>&gt;    </a:t>
            </a:r>
            <a:r>
              <a:rPr lang="en-US" sz="2100" b="1" dirty="0" err="1">
                <a:solidFill>
                  <a:srgbClr val="012160"/>
                </a:solidFill>
                <a:latin typeface="Arial"/>
              </a:rPr>
              <a:t>Chlorophyta</a:t>
            </a:r>
            <a:r>
              <a:rPr lang="en-US" sz="2100" b="1" dirty="0">
                <a:solidFill>
                  <a:srgbClr val="012160"/>
                </a:solidFill>
                <a:latin typeface="Arial"/>
              </a:rPr>
              <a:t> is the division of the green algae.</a:t>
            </a:r>
          </a:p>
          <a:p>
            <a:pPr indent="0" algn="just">
              <a:spcAft>
                <a:spcPts val="2310"/>
              </a:spcAft>
            </a:pPr>
            <a:r>
              <a:rPr lang="en-US" sz="2100" b="1" dirty="0">
                <a:solidFill>
                  <a:srgbClr val="012160"/>
                </a:solidFill>
                <a:latin typeface="Arial"/>
              </a:rPr>
              <a:t>&gt;    They are principally freshwater species.</a:t>
            </a:r>
          </a:p>
          <a:p>
            <a:pPr marL="330200" indent="-330200">
              <a:lnSpc>
                <a:spcPts val="2640"/>
              </a:lnSpc>
              <a:spcAft>
                <a:spcPts val="1680"/>
              </a:spcAft>
            </a:pPr>
            <a:r>
              <a:rPr lang="en-US" sz="2100" b="1" dirty="0">
                <a:solidFill>
                  <a:srgbClr val="012160"/>
                </a:solidFill>
                <a:latin typeface="Arial"/>
              </a:rPr>
              <a:t>&gt;    They are also found in sea water, and many other </a:t>
            </a:r>
            <a:r>
              <a:rPr lang="en-US" sz="2100" b="1" dirty="0" err="1">
                <a:solidFill>
                  <a:srgbClr val="012160"/>
                </a:solidFill>
                <a:latin typeface="Arial"/>
              </a:rPr>
              <a:t>terrestial</a:t>
            </a:r>
            <a:r>
              <a:rPr lang="en-US" sz="2100" b="1" dirty="0">
                <a:solidFill>
                  <a:srgbClr val="012160"/>
                </a:solidFill>
                <a:latin typeface="Arial"/>
              </a:rPr>
              <a:t> ecosystems.</a:t>
            </a:r>
          </a:p>
          <a:p>
            <a:pPr marL="330200" indent="-330200">
              <a:lnSpc>
                <a:spcPts val="2664"/>
              </a:lnSpc>
              <a:spcAft>
                <a:spcPts val="1680"/>
              </a:spcAft>
            </a:pPr>
            <a:r>
              <a:rPr lang="en-US" sz="2100" b="1" dirty="0">
                <a:solidFill>
                  <a:srgbClr val="012160"/>
                </a:solidFill>
                <a:latin typeface="Arial"/>
              </a:rPr>
              <a:t>&gt;    This division contain around 500 genera and around 8000 species.</a:t>
            </a:r>
          </a:p>
          <a:p>
            <a:pPr marL="330200" indent="-330200">
              <a:lnSpc>
                <a:spcPts val="2664"/>
              </a:lnSpc>
              <a:spcAft>
                <a:spcPts val="1680"/>
              </a:spcAft>
            </a:pPr>
            <a:r>
              <a:rPr lang="en-US" sz="2100" b="1" dirty="0">
                <a:solidFill>
                  <a:srgbClr val="012160"/>
                </a:solidFill>
                <a:latin typeface="Arial"/>
              </a:rPr>
              <a:t>&gt;    There are many single celled forms and many colonial types of green algae.</a:t>
            </a:r>
          </a:p>
          <a:p>
            <a:pPr indent="0" algn="just">
              <a:spcAft>
                <a:spcPts val="2310"/>
              </a:spcAft>
            </a:pPr>
            <a:r>
              <a:rPr lang="en-US" sz="2100" b="1" dirty="0">
                <a:solidFill>
                  <a:srgbClr val="012160"/>
                </a:solidFill>
                <a:latin typeface="Arial"/>
              </a:rPr>
              <a:t>&gt;    Many unicellular green algae are motile by flagella action.</a:t>
            </a:r>
          </a:p>
          <a:p>
            <a:pPr indent="0" algn="just"/>
            <a:r>
              <a:rPr lang="en-US" sz="2100" b="1" dirty="0">
                <a:solidFill>
                  <a:srgbClr val="012160"/>
                </a:solidFill>
                <a:latin typeface="Arial"/>
              </a:rPr>
              <a:t>&gt;    Colonial types occur as spheres, filaments or plates.</a:t>
            </a:r>
          </a:p>
        </p:txBody>
      </p:sp>
      <p:sp>
        <p:nvSpPr>
          <p:cNvPr id="3" name="Прямоугольник 2"/>
          <p:cNvSpPr/>
          <p:nvPr/>
        </p:nvSpPr>
        <p:spPr>
          <a:xfrm>
            <a:off x="1259632" y="188640"/>
            <a:ext cx="7056784" cy="523220"/>
          </a:xfrm>
          <a:prstGeom prst="rect">
            <a:avLst/>
          </a:prstGeom>
        </p:spPr>
        <p:txBody>
          <a:bodyPr wrap="square">
            <a:spAutoFit/>
          </a:bodyPr>
          <a:lstStyle/>
          <a:p>
            <a:pPr marR="76200" algn="ctr">
              <a:spcAft>
                <a:spcPts val="1260"/>
              </a:spcAft>
            </a:pPr>
            <a:r>
              <a:rPr lang="en-US" sz="2800" b="1" dirty="0" smtClean="0">
                <a:solidFill>
                  <a:schemeClr val="accent2"/>
                </a:solidFill>
              </a:rPr>
              <a:t>The Green algae - Division</a:t>
            </a:r>
            <a:r>
              <a:rPr lang="en-US" sz="2800" b="1" dirty="0" smtClean="0">
                <a:solidFill>
                  <a:srgbClr val="012160"/>
                </a:solidFill>
              </a:rPr>
              <a:t> </a:t>
            </a:r>
            <a:r>
              <a:rPr lang="en-US" sz="2800" b="1" dirty="0" err="1" smtClean="0">
                <a:solidFill>
                  <a:schemeClr val="accent2"/>
                </a:solidFill>
                <a:cs typeface="Arial" pitchFamily="34" charset="0"/>
              </a:rPr>
              <a:t>Chlorophyta</a:t>
            </a:r>
            <a:r>
              <a:rPr lang="en-US" sz="2800" b="1" dirty="0" smtClean="0">
                <a:solidFill>
                  <a:schemeClr val="accent2"/>
                </a:solidFill>
              </a:rPr>
              <a:t> </a:t>
            </a:r>
            <a:endParaRPr lang="en-US" sz="2800" b="1" dirty="0">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6467856" y="24384"/>
            <a:ext cx="2663952" cy="4239768"/>
          </a:xfrm>
          <a:prstGeom prst="rect">
            <a:avLst/>
          </a:prstGeom>
        </p:spPr>
      </p:pic>
      <p:sp>
        <p:nvSpPr>
          <p:cNvPr id="3" name="Прямоугольник 2"/>
          <p:cNvSpPr/>
          <p:nvPr/>
        </p:nvSpPr>
        <p:spPr>
          <a:xfrm>
            <a:off x="94488" y="33528"/>
            <a:ext cx="6133696" cy="847344"/>
          </a:xfrm>
          <a:prstGeom prst="rect">
            <a:avLst/>
          </a:prstGeom>
        </p:spPr>
        <p:txBody>
          <a:bodyPr lIns="0" tIns="0" rIns="0" bIns="0">
            <a:noAutofit/>
          </a:bodyPr>
          <a:lstStyle/>
          <a:p>
            <a:pPr indent="-330200" algn="just">
              <a:lnSpc>
                <a:spcPts val="2400"/>
              </a:lnSpc>
            </a:pPr>
            <a:r>
              <a:rPr lang="ru" sz="2000" b="1" dirty="0">
                <a:solidFill>
                  <a:srgbClr val="012160"/>
                </a:solidFill>
                <a:latin typeface="Arial"/>
              </a:rPr>
              <a:t>&gt; </a:t>
            </a:r>
            <a:r>
              <a:rPr lang="en-US" b="1" dirty="0" smtClean="0">
                <a:solidFill>
                  <a:srgbClr val="012160"/>
                </a:solidFill>
                <a:latin typeface="Arial"/>
              </a:rPr>
              <a:t>Some </a:t>
            </a:r>
            <a:r>
              <a:rPr lang="en-US" b="1" dirty="0">
                <a:solidFill>
                  <a:srgbClr val="012160"/>
                </a:solidFill>
                <a:latin typeface="Arial"/>
              </a:rPr>
              <a:t>species have special structures called </a:t>
            </a:r>
            <a:r>
              <a:rPr lang="en-US" b="1" dirty="0">
                <a:solidFill>
                  <a:srgbClr val="FF0000"/>
                </a:solidFill>
                <a:latin typeface="Arial"/>
              </a:rPr>
              <a:t>holdfasts</a:t>
            </a:r>
            <a:r>
              <a:rPr lang="en-US" b="1" dirty="0">
                <a:solidFill>
                  <a:srgbClr val="012160"/>
                </a:solidFill>
                <a:latin typeface="Arial"/>
              </a:rPr>
              <a:t>, which anchor them to submerged objects or aquatic plants.</a:t>
            </a:r>
          </a:p>
        </p:txBody>
      </p:sp>
      <p:sp>
        <p:nvSpPr>
          <p:cNvPr id="4" name="Прямоугольник 3"/>
          <p:cNvSpPr/>
          <p:nvPr/>
        </p:nvSpPr>
        <p:spPr>
          <a:xfrm>
            <a:off x="107504" y="1052736"/>
            <a:ext cx="6406896" cy="1390280"/>
          </a:xfrm>
          <a:prstGeom prst="rect">
            <a:avLst/>
          </a:prstGeom>
        </p:spPr>
        <p:txBody>
          <a:bodyPr lIns="0" tIns="0" rIns="0" bIns="0">
            <a:noAutofit/>
          </a:bodyPr>
          <a:lstStyle/>
          <a:p>
            <a:pPr indent="-330200" algn="just">
              <a:lnSpc>
                <a:spcPts val="2400"/>
              </a:lnSpc>
              <a:spcAft>
                <a:spcPts val="1470"/>
              </a:spcAft>
            </a:pPr>
            <a:r>
              <a:rPr lang="en-US" sz="2000" b="1" dirty="0">
                <a:solidFill>
                  <a:srgbClr val="012160"/>
                </a:solidFill>
                <a:latin typeface="Arial"/>
              </a:rPr>
              <a:t>&gt;    </a:t>
            </a:r>
            <a:r>
              <a:rPr lang="en-US" b="1" dirty="0">
                <a:solidFill>
                  <a:srgbClr val="012160"/>
                </a:solidFill>
                <a:latin typeface="Arial"/>
              </a:rPr>
              <a:t>The cells of the </a:t>
            </a:r>
            <a:r>
              <a:rPr lang="en-US" b="1" dirty="0" err="1">
                <a:solidFill>
                  <a:srgbClr val="012160"/>
                </a:solidFill>
                <a:latin typeface="Arial"/>
              </a:rPr>
              <a:t>chlorophycophyta</a:t>
            </a:r>
            <a:r>
              <a:rPr lang="en-US" b="1" dirty="0">
                <a:solidFill>
                  <a:srgbClr val="012160"/>
                </a:solidFill>
                <a:latin typeface="Arial"/>
              </a:rPr>
              <a:t> have a well-</a:t>
            </a:r>
          </a:p>
        </p:txBody>
      </p:sp>
      <p:sp>
        <p:nvSpPr>
          <p:cNvPr id="5" name="Прямоугольник 4"/>
          <p:cNvSpPr/>
          <p:nvPr/>
        </p:nvSpPr>
        <p:spPr>
          <a:xfrm>
            <a:off x="395536" y="1412776"/>
            <a:ext cx="6077712" cy="243840"/>
          </a:xfrm>
          <a:prstGeom prst="rect">
            <a:avLst/>
          </a:prstGeom>
        </p:spPr>
        <p:txBody>
          <a:bodyPr lIns="0" tIns="0" rIns="0" bIns="0">
            <a:noAutofit/>
          </a:bodyPr>
          <a:lstStyle/>
          <a:p>
            <a:pPr indent="-330200" algn="just">
              <a:lnSpc>
                <a:spcPts val="2400"/>
              </a:lnSpc>
              <a:spcAft>
                <a:spcPts val="1470"/>
              </a:spcAft>
            </a:pPr>
            <a:r>
              <a:rPr lang="en-US" b="1" dirty="0">
                <a:solidFill>
                  <a:srgbClr val="012160"/>
                </a:solidFill>
                <a:latin typeface="Arial"/>
              </a:rPr>
              <a:t>defined nucleus and usually a cell wall and the </a:t>
            </a:r>
          </a:p>
        </p:txBody>
      </p:sp>
      <p:sp>
        <p:nvSpPr>
          <p:cNvPr id="6" name="Прямоугольник 5"/>
          <p:cNvSpPr/>
          <p:nvPr/>
        </p:nvSpPr>
        <p:spPr>
          <a:xfrm>
            <a:off x="179512" y="1772816"/>
            <a:ext cx="6065520" cy="542544"/>
          </a:xfrm>
          <a:prstGeom prst="rect">
            <a:avLst/>
          </a:prstGeom>
        </p:spPr>
        <p:txBody>
          <a:bodyPr lIns="0" tIns="0" rIns="0" bIns="0">
            <a:noAutofit/>
          </a:bodyPr>
          <a:lstStyle/>
          <a:p>
            <a:pPr indent="-330200" algn="just">
              <a:lnSpc>
                <a:spcPts val="2400"/>
              </a:lnSpc>
              <a:spcAft>
                <a:spcPts val="1470"/>
              </a:spcAft>
            </a:pPr>
            <a:r>
              <a:rPr lang="en-US" b="1" dirty="0">
                <a:solidFill>
                  <a:srgbClr val="012160"/>
                </a:solidFill>
                <a:latin typeface="Arial"/>
              </a:rPr>
              <a:t>chlorophyll and other pigments are in chloroplasts as in higher plants.</a:t>
            </a:r>
          </a:p>
        </p:txBody>
      </p:sp>
      <p:sp>
        <p:nvSpPr>
          <p:cNvPr id="7" name="Прямоугольник 6"/>
          <p:cNvSpPr/>
          <p:nvPr/>
        </p:nvSpPr>
        <p:spPr>
          <a:xfrm>
            <a:off x="107504" y="2492896"/>
            <a:ext cx="6264696" cy="1008112"/>
          </a:xfrm>
          <a:prstGeom prst="rect">
            <a:avLst/>
          </a:prstGeom>
        </p:spPr>
        <p:txBody>
          <a:bodyPr lIns="0" tIns="0" rIns="0" bIns="0">
            <a:noAutofit/>
          </a:bodyPr>
          <a:lstStyle/>
          <a:p>
            <a:pPr indent="-330200" algn="just">
              <a:lnSpc>
                <a:spcPts val="2400"/>
              </a:lnSpc>
              <a:spcAft>
                <a:spcPts val="1470"/>
              </a:spcAft>
            </a:pPr>
            <a:r>
              <a:rPr lang="en-US" sz="2000" b="1" dirty="0" smtClean="0">
                <a:solidFill>
                  <a:srgbClr val="012160"/>
                </a:solidFill>
                <a:latin typeface="Arial"/>
              </a:rPr>
              <a:t>&gt; </a:t>
            </a:r>
            <a:r>
              <a:rPr lang="en-US" b="1" dirty="0" smtClean="0">
                <a:solidFill>
                  <a:srgbClr val="012160"/>
                </a:solidFill>
                <a:latin typeface="Arial"/>
              </a:rPr>
              <a:t>Majority </a:t>
            </a:r>
            <a:r>
              <a:rPr lang="en-US" b="1" dirty="0">
                <a:solidFill>
                  <a:srgbClr val="012160"/>
                </a:solidFill>
                <a:latin typeface="Arial"/>
              </a:rPr>
              <a:t>of the green algae contain </a:t>
            </a:r>
            <a:r>
              <a:rPr lang="en-US" b="1" dirty="0" smtClean="0">
                <a:solidFill>
                  <a:srgbClr val="012160"/>
                </a:solidFill>
                <a:latin typeface="Arial"/>
              </a:rPr>
              <a:t>one chloroplasts per cell.</a:t>
            </a:r>
          </a:p>
          <a:p>
            <a:pPr indent="-330200" algn="just">
              <a:lnSpc>
                <a:spcPts val="2400"/>
              </a:lnSpc>
              <a:spcAft>
                <a:spcPts val="1470"/>
              </a:spcAft>
            </a:pPr>
            <a:r>
              <a:rPr lang="en-US" sz="2000" b="1" dirty="0" smtClean="0">
                <a:solidFill>
                  <a:srgbClr val="012160"/>
                </a:solidFill>
                <a:latin typeface="Arial"/>
              </a:rPr>
              <a:t> </a:t>
            </a:r>
            <a:endParaRPr lang="en-US" sz="2000" b="1" dirty="0">
              <a:solidFill>
                <a:srgbClr val="012160"/>
              </a:solidFill>
              <a:latin typeface="Arial"/>
            </a:endParaRPr>
          </a:p>
        </p:txBody>
      </p:sp>
      <p:sp>
        <p:nvSpPr>
          <p:cNvPr id="8" name="Прямоугольник 7"/>
          <p:cNvSpPr/>
          <p:nvPr/>
        </p:nvSpPr>
        <p:spPr>
          <a:xfrm>
            <a:off x="107504" y="3140968"/>
            <a:ext cx="6277712" cy="504056"/>
          </a:xfrm>
          <a:prstGeom prst="rect">
            <a:avLst/>
          </a:prstGeom>
        </p:spPr>
        <p:txBody>
          <a:bodyPr lIns="0" tIns="0" rIns="0" bIns="0">
            <a:noAutofit/>
          </a:bodyPr>
          <a:lstStyle/>
          <a:p>
            <a:pPr indent="-330200" algn="just">
              <a:spcAft>
                <a:spcPts val="1470"/>
              </a:spcAft>
            </a:pPr>
            <a:r>
              <a:rPr lang="en-US" sz="2000" b="1" dirty="0" smtClean="0">
                <a:solidFill>
                  <a:srgbClr val="012160"/>
                </a:solidFill>
                <a:latin typeface="Arial"/>
              </a:rPr>
              <a:t>&gt;    </a:t>
            </a:r>
            <a:r>
              <a:rPr lang="en-US" b="1" dirty="0">
                <a:solidFill>
                  <a:srgbClr val="012160"/>
                </a:solidFill>
                <a:latin typeface="Arial"/>
              </a:rPr>
              <a:t>The </a:t>
            </a:r>
            <a:r>
              <a:rPr lang="en-US" b="1" dirty="0" err="1">
                <a:solidFill>
                  <a:srgbClr val="012160"/>
                </a:solidFill>
                <a:latin typeface="Arial"/>
              </a:rPr>
              <a:t>cholorplasts</a:t>
            </a:r>
            <a:r>
              <a:rPr lang="en-US" b="1" dirty="0">
                <a:solidFill>
                  <a:srgbClr val="012160"/>
                </a:solidFill>
                <a:latin typeface="Arial"/>
              </a:rPr>
              <a:t> contains chlorophyll a and b.</a:t>
            </a:r>
          </a:p>
        </p:txBody>
      </p:sp>
      <p:sp>
        <p:nvSpPr>
          <p:cNvPr id="9" name="Прямоугольник 8"/>
          <p:cNvSpPr/>
          <p:nvPr/>
        </p:nvSpPr>
        <p:spPr>
          <a:xfrm>
            <a:off x="0" y="4346448"/>
            <a:ext cx="8892480" cy="1386808"/>
          </a:xfrm>
          <a:prstGeom prst="rect">
            <a:avLst/>
          </a:prstGeom>
        </p:spPr>
        <p:txBody>
          <a:bodyPr lIns="0" tIns="0" rIns="0" bIns="0">
            <a:noAutofit/>
          </a:bodyPr>
          <a:lstStyle/>
          <a:p>
            <a:pPr indent="-330200" algn="just"/>
            <a:r>
              <a:rPr lang="en-US" sz="2000" b="1" dirty="0" smtClean="0">
                <a:solidFill>
                  <a:srgbClr val="012160"/>
                </a:solidFill>
                <a:latin typeface="Arial"/>
              </a:rPr>
              <a:t>&gt;    </a:t>
            </a:r>
            <a:r>
              <a:rPr lang="en-US" b="1" dirty="0">
                <a:solidFill>
                  <a:srgbClr val="012160"/>
                </a:solidFill>
                <a:latin typeface="Arial"/>
              </a:rPr>
              <a:t>The </a:t>
            </a:r>
            <a:r>
              <a:rPr lang="en-US" b="1" dirty="0" err="1">
                <a:solidFill>
                  <a:srgbClr val="012160"/>
                </a:solidFill>
                <a:latin typeface="Arial"/>
              </a:rPr>
              <a:t>cholorplasts</a:t>
            </a:r>
            <a:r>
              <a:rPr lang="en-US" b="1" dirty="0">
                <a:solidFill>
                  <a:srgbClr val="012160"/>
                </a:solidFill>
                <a:latin typeface="Arial"/>
              </a:rPr>
              <a:t> are green because they are not masked by any accessory pigments. Because of this character, the members of </a:t>
            </a:r>
            <a:r>
              <a:rPr lang="en-US" b="1" dirty="0" err="1">
                <a:solidFill>
                  <a:srgbClr val="012160"/>
                </a:solidFill>
                <a:latin typeface="Arial"/>
              </a:rPr>
              <a:t>chlorophyta</a:t>
            </a:r>
            <a:r>
              <a:rPr lang="en-US" b="1" dirty="0">
                <a:solidFill>
                  <a:srgbClr val="012160"/>
                </a:solidFill>
                <a:latin typeface="Arial"/>
              </a:rPr>
              <a:t> are called as green algae.</a:t>
            </a:r>
          </a:p>
          <a:p>
            <a:pPr indent="-330200" algn="just"/>
            <a:r>
              <a:rPr lang="en-US" sz="2000" b="1" dirty="0">
                <a:solidFill>
                  <a:srgbClr val="012160"/>
                </a:solidFill>
                <a:latin typeface="Arial"/>
              </a:rPr>
              <a:t>&gt;    </a:t>
            </a:r>
            <a:r>
              <a:rPr lang="en-US" b="1" dirty="0">
                <a:solidFill>
                  <a:srgbClr val="012160"/>
                </a:solidFill>
                <a:latin typeface="Arial"/>
              </a:rPr>
              <a:t>The </a:t>
            </a:r>
            <a:r>
              <a:rPr lang="en-US" b="1" dirty="0" err="1">
                <a:solidFill>
                  <a:srgbClr val="012160"/>
                </a:solidFill>
                <a:latin typeface="Arial"/>
              </a:rPr>
              <a:t>chlorophyta</a:t>
            </a:r>
            <a:r>
              <a:rPr lang="en-US" b="1" dirty="0">
                <a:solidFill>
                  <a:srgbClr val="012160"/>
                </a:solidFill>
                <a:latin typeface="Arial"/>
              </a:rPr>
              <a:t> has a characteristic set of </a:t>
            </a:r>
            <a:r>
              <a:rPr lang="en-US" b="1" dirty="0" err="1">
                <a:solidFill>
                  <a:srgbClr val="012160"/>
                </a:solidFill>
                <a:latin typeface="Arial"/>
              </a:rPr>
              <a:t>acessory</a:t>
            </a:r>
            <a:r>
              <a:rPr lang="en-US" b="1" dirty="0">
                <a:solidFill>
                  <a:srgbClr val="012160"/>
                </a:solidFill>
                <a:latin typeface="Arial"/>
              </a:rPr>
              <a:t> pigments such as </a:t>
            </a:r>
            <a:r>
              <a:rPr lang="ru" b="1" dirty="0">
                <a:solidFill>
                  <a:srgbClr val="012160"/>
                </a:solidFill>
                <a:latin typeface="Arial"/>
              </a:rPr>
              <a:t>в</a:t>
            </a:r>
            <a:r>
              <a:rPr lang="en-US" b="1" dirty="0">
                <a:solidFill>
                  <a:srgbClr val="012160"/>
                </a:solidFill>
                <a:latin typeface="Arial"/>
              </a:rPr>
              <a:t>-carotene and Xanthophylls.</a:t>
            </a:r>
          </a:p>
        </p:txBody>
      </p:sp>
      <p:sp>
        <p:nvSpPr>
          <p:cNvPr id="10" name="Прямоугольник 9"/>
          <p:cNvSpPr/>
          <p:nvPr/>
        </p:nvSpPr>
        <p:spPr>
          <a:xfrm>
            <a:off x="0" y="3573016"/>
            <a:ext cx="6336704" cy="400110"/>
          </a:xfrm>
          <a:prstGeom prst="rect">
            <a:avLst/>
          </a:prstGeom>
        </p:spPr>
        <p:txBody>
          <a:bodyPr wrap="square">
            <a:spAutoFit/>
          </a:bodyPr>
          <a:lstStyle/>
          <a:p>
            <a:pPr indent="-330200">
              <a:lnSpc>
                <a:spcPts val="2376"/>
              </a:lnSpc>
              <a:spcAft>
                <a:spcPts val="630"/>
              </a:spcAft>
            </a:pPr>
            <a:r>
              <a:rPr lang="en-US" b="1" dirty="0" smtClean="0">
                <a:solidFill>
                  <a:srgbClr val="012160"/>
                </a:solidFill>
                <a:latin typeface="Arial"/>
              </a:rPr>
              <a:t>&gt;    Green algae reproduce both sexually and asexually</a:t>
            </a:r>
            <a:r>
              <a:rPr lang="en-US" sz="2000" b="1" dirty="0" smtClean="0">
                <a:solidFill>
                  <a:srgbClr val="012160"/>
                </a:solidFill>
                <a:latin typeface="Arial"/>
              </a:rPr>
              <a:t>.</a:t>
            </a:r>
            <a:endParaRPr lang="en-US" sz="2000" b="1" dirty="0">
              <a:solidFill>
                <a:srgbClr val="012160"/>
              </a:solidFill>
              <a:latin typeface="Arial"/>
            </a:endParaRPr>
          </a:p>
        </p:txBody>
      </p:sp>
      <p:sp>
        <p:nvSpPr>
          <p:cNvPr id="11" name="Прямоугольник 10"/>
          <p:cNvSpPr/>
          <p:nvPr/>
        </p:nvSpPr>
        <p:spPr>
          <a:xfrm>
            <a:off x="107504" y="5805264"/>
            <a:ext cx="8856984" cy="923330"/>
          </a:xfrm>
          <a:prstGeom prst="rect">
            <a:avLst/>
          </a:prstGeom>
        </p:spPr>
        <p:txBody>
          <a:bodyPr wrap="square">
            <a:spAutoFit/>
          </a:bodyPr>
          <a:lstStyle/>
          <a:p>
            <a:pPr indent="357188"/>
            <a:r>
              <a:rPr lang="en-US" b="1" dirty="0" smtClean="0">
                <a:latin typeface="Arial" pitchFamily="34" charset="0"/>
                <a:cs typeface="Arial" pitchFamily="34" charset="0"/>
              </a:rPr>
              <a:t>Asexual reproduction is by zoospores. They are flagellates produced from the parent cells by </a:t>
            </a:r>
            <a:r>
              <a:rPr lang="en-US" b="1" dirty="0" err="1" smtClean="0">
                <a:latin typeface="Arial" pitchFamily="34" charset="0"/>
                <a:cs typeface="Arial" pitchFamily="34" charset="0"/>
              </a:rPr>
              <a:t>mitosis.Also</a:t>
            </a:r>
            <a:r>
              <a:rPr lang="en-US" b="1" dirty="0" smtClean="0">
                <a:latin typeface="Arial" pitchFamily="34" charset="0"/>
                <a:cs typeface="Arial" pitchFamily="34" charset="0"/>
              </a:rPr>
              <a:t> by </a:t>
            </a:r>
            <a:r>
              <a:rPr lang="en-US" b="1" dirty="0" err="1" smtClean="0">
                <a:latin typeface="Arial" pitchFamily="34" charset="0"/>
                <a:cs typeface="Arial" pitchFamily="34" charset="0"/>
              </a:rPr>
              <a:t>aplanospores</a:t>
            </a:r>
            <a:r>
              <a:rPr lang="en-US" b="1" dirty="0" smtClean="0">
                <a:latin typeface="Arial" pitchFamily="34" charset="0"/>
                <a:cs typeface="Arial" pitchFamily="34" charset="0"/>
              </a:rPr>
              <a:t>, </a:t>
            </a:r>
            <a:r>
              <a:rPr lang="en-US" b="1" dirty="0" err="1" smtClean="0">
                <a:latin typeface="Arial" pitchFamily="34" charset="0"/>
                <a:cs typeface="Arial" pitchFamily="34" charset="0"/>
              </a:rPr>
              <a:t>hepnospores</a:t>
            </a:r>
            <a:r>
              <a:rPr lang="en-US" b="1" dirty="0" smtClean="0">
                <a:latin typeface="Arial" pitchFamily="34" charset="0"/>
                <a:cs typeface="Arial" pitchFamily="34" charset="0"/>
              </a:rPr>
              <a:t>, </a:t>
            </a:r>
            <a:r>
              <a:rPr lang="en-US" b="1" dirty="0" err="1" smtClean="0">
                <a:latin typeface="Arial" pitchFamily="34" charset="0"/>
                <a:cs typeface="Arial" pitchFamily="34" charset="0"/>
              </a:rPr>
              <a:t>akinetes</a:t>
            </a:r>
            <a:r>
              <a:rPr lang="en-US" b="1" dirty="0" smtClean="0">
                <a:latin typeface="Arial" pitchFamily="34" charset="0"/>
                <a:cs typeface="Arial" pitchFamily="34" charset="0"/>
              </a:rPr>
              <a:t>, </a:t>
            </a:r>
            <a:r>
              <a:rPr lang="en-US" b="1" dirty="0" err="1" smtClean="0">
                <a:latin typeface="Arial" pitchFamily="34" charset="0"/>
                <a:cs typeface="Arial" pitchFamily="34" charset="0"/>
              </a:rPr>
              <a:t>palmella</a:t>
            </a:r>
            <a:r>
              <a:rPr lang="en-US" b="1" dirty="0" smtClean="0">
                <a:latin typeface="Arial" pitchFamily="34" charset="0"/>
                <a:cs typeface="Arial" pitchFamily="34" charset="0"/>
              </a:rPr>
              <a:t> stage etc.</a:t>
            </a:r>
            <a:endParaRPr lang="ru-RU" b="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8640"/>
            <a:ext cx="8229600" cy="2952327"/>
          </a:xfrm>
        </p:spPr>
        <p:txBody>
          <a:bodyPr>
            <a:normAutofit fontScale="85000" lnSpcReduction="20000"/>
          </a:bodyPr>
          <a:lstStyle/>
          <a:p>
            <a:pPr marL="0" indent="0">
              <a:spcBef>
                <a:spcPts val="0"/>
              </a:spcBef>
              <a:buNone/>
            </a:pPr>
            <a:r>
              <a:rPr lang="en-US" b="1" dirty="0" smtClean="0"/>
              <a:t>Material: </a:t>
            </a:r>
          </a:p>
          <a:p>
            <a:pPr marL="0" indent="0">
              <a:spcBef>
                <a:spcPts val="0"/>
              </a:spcBef>
              <a:buNone/>
            </a:pPr>
            <a:r>
              <a:rPr lang="en-US" dirty="0" smtClean="0"/>
              <a:t>Division </a:t>
            </a:r>
            <a:r>
              <a:rPr lang="en-US" dirty="0" err="1" smtClean="0"/>
              <a:t>Chlorophyta</a:t>
            </a:r>
            <a:r>
              <a:rPr lang="en-US" dirty="0" smtClean="0"/>
              <a:t> - Green algae,</a:t>
            </a:r>
          </a:p>
          <a:p>
            <a:pPr marL="0" indent="0">
              <a:spcBef>
                <a:spcPts val="0"/>
              </a:spcBef>
              <a:buNone/>
            </a:pPr>
            <a:r>
              <a:rPr lang="en-US" dirty="0" smtClean="0"/>
              <a:t>Class </a:t>
            </a:r>
            <a:r>
              <a:rPr lang="en-US" dirty="0" err="1" smtClean="0"/>
              <a:t>Volvocophyceae</a:t>
            </a:r>
            <a:endParaRPr lang="en-US" dirty="0" smtClean="0"/>
          </a:p>
          <a:p>
            <a:pPr marL="0" indent="0">
              <a:spcBef>
                <a:spcPts val="0"/>
              </a:spcBef>
              <a:buNone/>
            </a:pPr>
            <a:r>
              <a:rPr lang="en-US" dirty="0" smtClean="0"/>
              <a:t>Order </a:t>
            </a:r>
            <a:r>
              <a:rPr lang="en-US" dirty="0" err="1" smtClean="0"/>
              <a:t>Volvocales</a:t>
            </a:r>
            <a:r>
              <a:rPr lang="en-US" dirty="0" smtClean="0"/>
              <a:t>, </a:t>
            </a:r>
          </a:p>
          <a:p>
            <a:pPr marL="0" indent="0">
              <a:spcBef>
                <a:spcPts val="0"/>
              </a:spcBef>
              <a:buNone/>
            </a:pPr>
            <a:r>
              <a:rPr lang="en-US" dirty="0" smtClean="0"/>
              <a:t>Genus </a:t>
            </a:r>
            <a:r>
              <a:rPr lang="en-US" i="1" dirty="0" err="1" smtClean="0">
                <a:solidFill>
                  <a:schemeClr val="accent2"/>
                </a:solidFill>
              </a:rPr>
              <a:t>Chlamydomonas</a:t>
            </a:r>
            <a:r>
              <a:rPr lang="en-US" dirty="0" smtClean="0">
                <a:solidFill>
                  <a:schemeClr val="accent2"/>
                </a:solidFill>
              </a:rPr>
              <a:t>, </a:t>
            </a:r>
            <a:r>
              <a:rPr lang="en-US" i="1" dirty="0" err="1" smtClean="0">
                <a:solidFill>
                  <a:schemeClr val="accent2"/>
                </a:solidFill>
              </a:rPr>
              <a:t>Pandorina</a:t>
            </a:r>
            <a:r>
              <a:rPr lang="en-US" i="1" dirty="0" smtClean="0">
                <a:solidFill>
                  <a:schemeClr val="accent2"/>
                </a:solidFill>
              </a:rPr>
              <a:t>, </a:t>
            </a:r>
          </a:p>
          <a:p>
            <a:pPr marL="0" indent="0">
              <a:spcBef>
                <a:spcPts val="0"/>
              </a:spcBef>
              <a:buNone/>
            </a:pPr>
            <a:endParaRPr lang="en-US" sz="2400" b="1" dirty="0" smtClean="0"/>
          </a:p>
          <a:p>
            <a:pPr marL="0" indent="0">
              <a:spcBef>
                <a:spcPts val="0"/>
              </a:spcBef>
              <a:buNone/>
            </a:pPr>
            <a:r>
              <a:rPr lang="en-US" b="1" dirty="0" smtClean="0"/>
              <a:t>Objective: </a:t>
            </a:r>
            <a:r>
              <a:rPr lang="en-US" dirty="0" smtClean="0"/>
              <a:t>To investigate the structural features of </a:t>
            </a:r>
            <a:r>
              <a:rPr lang="en-US" i="1" dirty="0" err="1" smtClean="0">
                <a:solidFill>
                  <a:schemeClr val="accent2"/>
                </a:solidFill>
              </a:rPr>
              <a:t>Chlamydomonas</a:t>
            </a:r>
            <a:r>
              <a:rPr lang="en-US" dirty="0" smtClean="0">
                <a:solidFill>
                  <a:schemeClr val="accent2"/>
                </a:solidFill>
              </a:rPr>
              <a:t>, </a:t>
            </a:r>
            <a:r>
              <a:rPr lang="en-US" i="1" dirty="0" err="1" smtClean="0">
                <a:solidFill>
                  <a:schemeClr val="accent2"/>
                </a:solidFill>
              </a:rPr>
              <a:t>Pandorina</a:t>
            </a:r>
            <a:endParaRPr lang="ru-RU" dirty="0"/>
          </a:p>
        </p:txBody>
      </p:sp>
      <p:sp>
        <p:nvSpPr>
          <p:cNvPr id="4" name="Прямоугольник 3"/>
          <p:cNvSpPr/>
          <p:nvPr/>
        </p:nvSpPr>
        <p:spPr>
          <a:xfrm>
            <a:off x="467544" y="3140968"/>
            <a:ext cx="8064896" cy="1569660"/>
          </a:xfrm>
          <a:prstGeom prst="rect">
            <a:avLst/>
          </a:prstGeom>
        </p:spPr>
        <p:txBody>
          <a:bodyPr wrap="square">
            <a:spAutoFit/>
          </a:bodyPr>
          <a:lstStyle/>
          <a:p>
            <a:r>
              <a:rPr lang="en-US" sz="2400" b="1" dirty="0" smtClean="0"/>
              <a:t>Tasks of work: </a:t>
            </a:r>
          </a:p>
          <a:p>
            <a:r>
              <a:rPr lang="en-US" sz="2400" dirty="0" smtClean="0"/>
              <a:t>Draw and denote the sheaths, chloroplast, eye-stigma, contractile vacuoles, flagella of</a:t>
            </a:r>
            <a:r>
              <a:rPr lang="en-US" sz="2400" i="1" dirty="0" smtClean="0"/>
              <a:t> </a:t>
            </a:r>
            <a:r>
              <a:rPr lang="en-US" sz="2400" i="1" dirty="0" err="1" smtClean="0">
                <a:solidFill>
                  <a:schemeClr val="accent2"/>
                </a:solidFill>
              </a:rPr>
              <a:t>Chlamydomonas</a:t>
            </a:r>
            <a:r>
              <a:rPr lang="en-US" sz="2400" i="1" dirty="0" smtClean="0">
                <a:solidFill>
                  <a:schemeClr val="accent2"/>
                </a:solidFill>
              </a:rPr>
              <a:t>;</a:t>
            </a:r>
            <a:r>
              <a:rPr lang="en-US" sz="2400" i="1" dirty="0" smtClean="0"/>
              <a:t> </a:t>
            </a:r>
          </a:p>
          <a:p>
            <a:r>
              <a:rPr lang="en-US" sz="2400" dirty="0" smtClean="0"/>
              <a:t>Draw a the colony, flagella, individual cells of </a:t>
            </a:r>
            <a:r>
              <a:rPr lang="en-US" sz="2400" i="1" dirty="0" err="1" smtClean="0">
                <a:solidFill>
                  <a:schemeClr val="accent2"/>
                </a:solidFill>
              </a:rPr>
              <a:t>Pandorina</a:t>
            </a:r>
            <a:r>
              <a:rPr lang="en-US" sz="2400" dirty="0" smtClean="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21336" y="0"/>
            <a:ext cx="9122664" cy="3724656"/>
          </a:xfrm>
          <a:prstGeom prst="rect">
            <a:avLst/>
          </a:prstGeom>
        </p:spPr>
      </p:pic>
      <p:sp>
        <p:nvSpPr>
          <p:cNvPr id="3" name="Прямоугольник 2"/>
          <p:cNvSpPr/>
          <p:nvPr/>
        </p:nvSpPr>
        <p:spPr>
          <a:xfrm>
            <a:off x="2195736" y="3933056"/>
            <a:ext cx="2462432" cy="504056"/>
          </a:xfrm>
          <a:prstGeom prst="rect">
            <a:avLst/>
          </a:prstGeom>
        </p:spPr>
        <p:txBody>
          <a:bodyPr lIns="0" tIns="0" rIns="0" bIns="0">
            <a:noAutofit/>
          </a:bodyPr>
          <a:lstStyle/>
          <a:p>
            <a:pPr indent="0"/>
            <a:r>
              <a:rPr lang="en-US" sz="2400" i="1" dirty="0" err="1">
                <a:solidFill>
                  <a:schemeClr val="accent2"/>
                </a:solidFill>
              </a:rPr>
              <a:t>Chlamydomonas</a:t>
            </a:r>
            <a:r>
              <a:rPr lang="en-US" sz="2400" i="1" dirty="0">
                <a:solidFill>
                  <a:schemeClr val="accent2"/>
                </a:solidFill>
              </a:rPr>
              <a:t>:</a:t>
            </a:r>
          </a:p>
        </p:txBody>
      </p:sp>
      <p:sp>
        <p:nvSpPr>
          <p:cNvPr id="4" name="Прямоугольник 3"/>
          <p:cNvSpPr/>
          <p:nvPr/>
        </p:nvSpPr>
        <p:spPr>
          <a:xfrm>
            <a:off x="18288" y="4465320"/>
            <a:ext cx="9003792" cy="1195928"/>
          </a:xfrm>
          <a:prstGeom prst="rect">
            <a:avLst/>
          </a:prstGeom>
        </p:spPr>
        <p:txBody>
          <a:bodyPr lIns="0" tIns="0" rIns="0" bIns="0">
            <a:noAutofit/>
          </a:bodyPr>
          <a:lstStyle/>
          <a:p>
            <a:pPr indent="-330200" algn="just"/>
            <a:r>
              <a:rPr lang="ru" dirty="0">
                <a:solidFill>
                  <a:srgbClr val="012160"/>
                </a:solidFill>
              </a:rPr>
              <a:t>&gt;    </a:t>
            </a:r>
            <a:r>
              <a:rPr lang="en-US" dirty="0">
                <a:solidFill>
                  <a:srgbClr val="012160"/>
                </a:solidFill>
              </a:rPr>
              <a:t>It is a typical unicellular motile green algae widely distributed in stagnant water, damp soils and even in snow as “Snow algae”. </a:t>
            </a:r>
            <a:r>
              <a:rPr lang="en-US" i="1" dirty="0">
                <a:solidFill>
                  <a:srgbClr val="012160"/>
                </a:solidFill>
              </a:rPr>
              <a:t>(</a:t>
            </a:r>
            <a:r>
              <a:rPr lang="en-US" i="1" dirty="0" err="1">
                <a:solidFill>
                  <a:srgbClr val="012160"/>
                </a:solidFill>
              </a:rPr>
              <a:t>Chlamydomonas</a:t>
            </a:r>
            <a:r>
              <a:rPr lang="en-US" i="1" dirty="0">
                <a:solidFill>
                  <a:srgbClr val="012160"/>
                </a:solidFill>
              </a:rPr>
              <a:t> </a:t>
            </a:r>
            <a:r>
              <a:rPr lang="en-US" i="1" dirty="0" err="1">
                <a:solidFill>
                  <a:srgbClr val="012160"/>
                </a:solidFill>
              </a:rPr>
              <a:t>nivalis</a:t>
            </a:r>
            <a:r>
              <a:rPr lang="en-US" dirty="0">
                <a:solidFill>
                  <a:srgbClr val="012160"/>
                </a:solidFill>
              </a:rPr>
              <a:t> - found in snow).</a:t>
            </a:r>
          </a:p>
          <a:p>
            <a:pPr indent="-330200" algn="just"/>
            <a:r>
              <a:rPr lang="en-US" dirty="0">
                <a:solidFill>
                  <a:srgbClr val="012160"/>
                </a:solidFill>
              </a:rPr>
              <a:t>&gt;    They reproduce both sexually and asexually.</a:t>
            </a:r>
          </a:p>
          <a:p>
            <a:pPr indent="-330200" algn="just"/>
            <a:r>
              <a:rPr lang="en-US" dirty="0">
                <a:solidFill>
                  <a:srgbClr val="012160"/>
                </a:solidFill>
              </a:rPr>
              <a:t>&gt;    Model organism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9"/>
            <a:ext cx="8229600" cy="1656184"/>
          </a:xfrm>
        </p:spPr>
        <p:txBody>
          <a:bodyPr>
            <a:normAutofit/>
          </a:bodyPr>
          <a:lstStyle/>
          <a:p>
            <a:pPr marL="0" indent="0">
              <a:spcBef>
                <a:spcPts val="0"/>
              </a:spcBef>
              <a:buNone/>
            </a:pPr>
            <a:r>
              <a:rPr lang="en-US" sz="1800" b="1" i="1" dirty="0" err="1" smtClean="0">
                <a:solidFill>
                  <a:schemeClr val="accent2"/>
                </a:solidFill>
              </a:rPr>
              <a:t>Pandorina</a:t>
            </a:r>
            <a:r>
              <a:rPr lang="en-US" sz="1800" dirty="0" smtClean="0"/>
              <a:t> is a genus of green algae composed of 8, 16, or sometimes 32 cells, held together at their bases to form a sack globular colony surrounded by mucilage. The cells are ovoid or slightly narrowed at one end to appear keystone- or pear-shaped. Each cell has two flagella with two contractile vacuoles at their base, an eyespot, and a large cup-shaped chloroplast with at least one </a:t>
            </a:r>
            <a:r>
              <a:rPr lang="en-US" sz="1800" dirty="0" err="1" smtClean="0"/>
              <a:t>pyrenoid</a:t>
            </a:r>
            <a:r>
              <a:rPr lang="en-US" sz="1800" dirty="0" smtClean="0"/>
              <a:t>. </a:t>
            </a:r>
            <a:endParaRPr lang="ru-RU" sz="1800" dirty="0"/>
          </a:p>
        </p:txBody>
      </p:sp>
      <p:pic>
        <p:nvPicPr>
          <p:cNvPr id="3074" name="Picture 2" descr="C:\Users\ADM\Documents\Karime\2018\Lectures\Biodiversity of plants\Pandorina.jpg"/>
          <p:cNvPicPr>
            <a:picLocks noChangeAspect="1" noChangeArrowheads="1"/>
          </p:cNvPicPr>
          <p:nvPr/>
        </p:nvPicPr>
        <p:blipFill>
          <a:blip r:embed="rId2" cstate="print"/>
          <a:srcRect t="6574"/>
          <a:stretch>
            <a:fillRect/>
          </a:stretch>
        </p:blipFill>
        <p:spPr bwMode="auto">
          <a:xfrm>
            <a:off x="467544" y="2204864"/>
            <a:ext cx="4265453" cy="3420000"/>
          </a:xfrm>
          <a:prstGeom prst="rect">
            <a:avLst/>
          </a:prstGeom>
          <a:noFill/>
        </p:spPr>
      </p:pic>
      <p:sp>
        <p:nvSpPr>
          <p:cNvPr id="5" name="Прямоугольник 4"/>
          <p:cNvSpPr/>
          <p:nvPr/>
        </p:nvSpPr>
        <p:spPr>
          <a:xfrm>
            <a:off x="3923928" y="6021288"/>
            <a:ext cx="2088232" cy="400110"/>
          </a:xfrm>
          <a:prstGeom prst="rect">
            <a:avLst/>
          </a:prstGeom>
        </p:spPr>
        <p:txBody>
          <a:bodyPr wrap="square">
            <a:spAutoFit/>
          </a:bodyPr>
          <a:lstStyle/>
          <a:p>
            <a:r>
              <a:rPr lang="en-US" sz="2000" i="1" dirty="0" err="1" smtClean="0"/>
              <a:t>Pandorina</a:t>
            </a:r>
            <a:endParaRPr lang="ru-RU" sz="2000" i="1" dirty="0"/>
          </a:p>
        </p:txBody>
      </p:sp>
      <p:pic>
        <p:nvPicPr>
          <p:cNvPr id="20482" name="Picture 2" descr="https://algaefungiblog.files.wordpress.com/2017/11/pandorina4.jpg?w=355"/>
          <p:cNvPicPr>
            <a:picLocks noChangeAspect="1" noChangeArrowheads="1"/>
          </p:cNvPicPr>
          <p:nvPr/>
        </p:nvPicPr>
        <p:blipFill>
          <a:blip r:embed="rId3" cstate="print"/>
          <a:srcRect/>
          <a:stretch>
            <a:fillRect/>
          </a:stretch>
        </p:blipFill>
        <p:spPr bwMode="auto">
          <a:xfrm>
            <a:off x="5292080" y="2132856"/>
            <a:ext cx="3381375" cy="35528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332656"/>
            <a:ext cx="8229600" cy="2952327"/>
          </a:xfrm>
        </p:spPr>
        <p:txBody>
          <a:bodyPr>
            <a:normAutofit fontScale="85000" lnSpcReduction="20000"/>
          </a:bodyPr>
          <a:lstStyle/>
          <a:p>
            <a:pPr marL="0" indent="0">
              <a:spcBef>
                <a:spcPts val="0"/>
              </a:spcBef>
              <a:buNone/>
            </a:pPr>
            <a:r>
              <a:rPr lang="en-US" b="1" dirty="0" smtClean="0"/>
              <a:t>Material: </a:t>
            </a:r>
          </a:p>
          <a:p>
            <a:pPr marL="0" indent="0">
              <a:spcBef>
                <a:spcPts val="0"/>
              </a:spcBef>
              <a:buNone/>
            </a:pPr>
            <a:r>
              <a:rPr lang="en-US" dirty="0" smtClean="0"/>
              <a:t>Division </a:t>
            </a:r>
            <a:r>
              <a:rPr lang="en-US" dirty="0" err="1" smtClean="0"/>
              <a:t>Chlorophyta</a:t>
            </a:r>
            <a:r>
              <a:rPr lang="en-US" dirty="0" smtClean="0"/>
              <a:t> - Green algae,</a:t>
            </a:r>
          </a:p>
          <a:p>
            <a:pPr marL="0" indent="0">
              <a:spcBef>
                <a:spcPts val="0"/>
              </a:spcBef>
              <a:buNone/>
            </a:pPr>
            <a:r>
              <a:rPr lang="en-US" dirty="0" smtClean="0"/>
              <a:t>Class </a:t>
            </a:r>
            <a:r>
              <a:rPr lang="en-US" dirty="0" err="1" smtClean="0">
                <a:solidFill>
                  <a:prstClr val="black"/>
                </a:solidFill>
              </a:rPr>
              <a:t>Protococcophyceae</a:t>
            </a:r>
            <a:r>
              <a:rPr lang="en-US" dirty="0" smtClean="0"/>
              <a:t>, </a:t>
            </a:r>
          </a:p>
          <a:p>
            <a:pPr marL="0" indent="0">
              <a:spcBef>
                <a:spcPts val="0"/>
              </a:spcBef>
              <a:buNone/>
            </a:pPr>
            <a:r>
              <a:rPr lang="en-US" dirty="0" smtClean="0"/>
              <a:t>Order </a:t>
            </a:r>
            <a:r>
              <a:rPr lang="en-US" dirty="0" err="1" smtClean="0"/>
              <a:t>Chlorococcales</a:t>
            </a:r>
            <a:endParaRPr lang="en-US" dirty="0" smtClean="0"/>
          </a:p>
          <a:p>
            <a:pPr marL="0" indent="0">
              <a:spcBef>
                <a:spcPts val="0"/>
              </a:spcBef>
              <a:buNone/>
            </a:pPr>
            <a:r>
              <a:rPr lang="en-US" dirty="0" smtClean="0"/>
              <a:t>Genus</a:t>
            </a:r>
            <a:r>
              <a:rPr lang="en-US" i="1" dirty="0" smtClean="0"/>
              <a:t> </a:t>
            </a:r>
            <a:r>
              <a:rPr lang="en-US" i="1" dirty="0" err="1" smtClean="0"/>
              <a:t>Hydrodictyon</a:t>
            </a:r>
            <a:r>
              <a:rPr lang="en-US" i="1" dirty="0" smtClean="0"/>
              <a:t>, </a:t>
            </a:r>
            <a:endParaRPr lang="ru-RU" i="1" dirty="0" smtClean="0"/>
          </a:p>
          <a:p>
            <a:pPr marL="0" indent="0">
              <a:spcBef>
                <a:spcPts val="0"/>
              </a:spcBef>
              <a:buNone/>
            </a:pPr>
            <a:endParaRPr lang="en-US" sz="2400" b="1" dirty="0" smtClean="0"/>
          </a:p>
          <a:p>
            <a:pPr marL="0" indent="0">
              <a:spcBef>
                <a:spcPts val="0"/>
              </a:spcBef>
              <a:buNone/>
            </a:pPr>
            <a:r>
              <a:rPr lang="en-US" b="1" dirty="0" smtClean="0"/>
              <a:t>Objective: </a:t>
            </a:r>
            <a:r>
              <a:rPr lang="en-US" dirty="0" smtClean="0"/>
              <a:t>To investigate the structural features of</a:t>
            </a:r>
            <a:r>
              <a:rPr lang="en-US" i="1" dirty="0" smtClean="0">
                <a:solidFill>
                  <a:schemeClr val="accent2"/>
                </a:solidFill>
              </a:rPr>
              <a:t> </a:t>
            </a:r>
            <a:r>
              <a:rPr lang="en-US" i="1" dirty="0" err="1" smtClean="0">
                <a:solidFill>
                  <a:schemeClr val="accent2"/>
                </a:solidFill>
              </a:rPr>
              <a:t>Hydrodictyon</a:t>
            </a:r>
            <a:endParaRPr lang="ru-RU" dirty="0"/>
          </a:p>
        </p:txBody>
      </p:sp>
      <p:sp>
        <p:nvSpPr>
          <p:cNvPr id="4" name="Прямоугольник 3"/>
          <p:cNvSpPr/>
          <p:nvPr/>
        </p:nvSpPr>
        <p:spPr>
          <a:xfrm>
            <a:off x="467544" y="3140968"/>
            <a:ext cx="8064896" cy="954107"/>
          </a:xfrm>
          <a:prstGeom prst="rect">
            <a:avLst/>
          </a:prstGeom>
        </p:spPr>
        <p:txBody>
          <a:bodyPr wrap="square">
            <a:spAutoFit/>
          </a:bodyPr>
          <a:lstStyle/>
          <a:p>
            <a:r>
              <a:rPr lang="en-US" sz="2800" b="1" dirty="0" smtClean="0"/>
              <a:t>Tasks of work: </a:t>
            </a:r>
          </a:p>
          <a:p>
            <a:r>
              <a:rPr lang="en-US" sz="2800" dirty="0" smtClean="0"/>
              <a:t>Draw  appearance of the colony </a:t>
            </a:r>
            <a:r>
              <a:rPr lang="en-US" sz="2800" i="1" dirty="0" err="1" smtClean="0">
                <a:solidFill>
                  <a:schemeClr val="accent2"/>
                </a:solidFill>
              </a:rPr>
              <a:t>Hydrodictyon</a:t>
            </a:r>
            <a:r>
              <a:rPr lang="en-US" sz="2800" i="1" dirty="0" smtClean="0">
                <a:solidFill>
                  <a:schemeClr val="accent2"/>
                </a:solidFill>
              </a:rPr>
              <a:t>, </a:t>
            </a:r>
            <a:endParaRPr lang="en-US" sz="28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20688"/>
          </a:xfrm>
        </p:spPr>
        <p:txBody>
          <a:bodyPr>
            <a:normAutofit/>
          </a:bodyPr>
          <a:lstStyle/>
          <a:p>
            <a:r>
              <a:rPr lang="en-US" sz="2800" b="1" i="1" dirty="0" err="1" smtClean="0">
                <a:solidFill>
                  <a:schemeClr val="accent2"/>
                </a:solidFill>
              </a:rPr>
              <a:t>Hydrodictyon</a:t>
            </a:r>
            <a:endParaRPr lang="ru-RU" sz="2800" b="1" i="1" dirty="0">
              <a:solidFill>
                <a:schemeClr val="accent2"/>
              </a:solidFill>
            </a:endParaRPr>
          </a:p>
        </p:txBody>
      </p:sp>
      <p:sp>
        <p:nvSpPr>
          <p:cNvPr id="3" name="Содержимое 2"/>
          <p:cNvSpPr>
            <a:spLocks noGrp="1"/>
          </p:cNvSpPr>
          <p:nvPr>
            <p:ph idx="1"/>
          </p:nvPr>
        </p:nvSpPr>
        <p:spPr>
          <a:xfrm>
            <a:off x="539552" y="692697"/>
            <a:ext cx="8229600" cy="1080120"/>
          </a:xfrm>
        </p:spPr>
        <p:txBody>
          <a:bodyPr>
            <a:normAutofit/>
          </a:bodyPr>
          <a:lstStyle/>
          <a:p>
            <a:pPr marL="0" indent="357188" algn="just">
              <a:spcBef>
                <a:spcPts val="0"/>
              </a:spcBef>
              <a:buNone/>
            </a:pPr>
            <a:r>
              <a:rPr lang="en-US" sz="1800" dirty="0" smtClean="0"/>
              <a:t>The water net (genus </a:t>
            </a:r>
            <a:r>
              <a:rPr lang="en-US" sz="1800" dirty="0" err="1" smtClean="0"/>
              <a:t>Hydrodictyon</a:t>
            </a:r>
            <a:r>
              <a:rPr lang="en-US" sz="1800" dirty="0" smtClean="0"/>
              <a:t>) is a </a:t>
            </a:r>
            <a:r>
              <a:rPr lang="en-US" sz="1800" dirty="0" err="1" smtClean="0"/>
              <a:t>taxon</a:t>
            </a:r>
            <a:r>
              <a:rPr lang="en-US" sz="1800" dirty="0" smtClean="0"/>
              <a:t> of green algae of the family </a:t>
            </a:r>
            <a:r>
              <a:rPr lang="en-US" sz="1800" dirty="0" err="1" smtClean="0"/>
              <a:t>Hydrodictyaceae</a:t>
            </a:r>
            <a:r>
              <a:rPr lang="en-US" sz="1800" dirty="0" smtClean="0"/>
              <a:t>. The name water net comes from the (usually pentagonal or hexagonal) mesh structure of their colonies, which can extend several decimeters.</a:t>
            </a:r>
            <a:endParaRPr lang="ru-RU" sz="1800" dirty="0"/>
          </a:p>
        </p:txBody>
      </p:sp>
      <p:pic>
        <p:nvPicPr>
          <p:cNvPr id="4098" name="Picture 2" descr="C:\Users\ADM\Documents\Karime\2018\Lectures\Biodiversity of plants\Hydrodictyon.jpg"/>
          <p:cNvPicPr>
            <a:picLocks noChangeAspect="1" noChangeArrowheads="1"/>
          </p:cNvPicPr>
          <p:nvPr/>
        </p:nvPicPr>
        <p:blipFill>
          <a:blip r:embed="rId2" cstate="print"/>
          <a:srcRect/>
          <a:stretch>
            <a:fillRect/>
          </a:stretch>
        </p:blipFill>
        <p:spPr bwMode="auto">
          <a:xfrm>
            <a:off x="899592" y="1844824"/>
            <a:ext cx="3052272" cy="2268000"/>
          </a:xfrm>
          <a:prstGeom prst="rect">
            <a:avLst/>
          </a:prstGeom>
          <a:noFill/>
        </p:spPr>
      </p:pic>
      <p:sp>
        <p:nvSpPr>
          <p:cNvPr id="5" name="Прямоугольник 4"/>
          <p:cNvSpPr/>
          <p:nvPr/>
        </p:nvSpPr>
        <p:spPr>
          <a:xfrm>
            <a:off x="5224627" y="2636912"/>
            <a:ext cx="1853392" cy="461665"/>
          </a:xfrm>
          <a:prstGeom prst="rect">
            <a:avLst/>
          </a:prstGeom>
        </p:spPr>
        <p:txBody>
          <a:bodyPr wrap="none">
            <a:spAutoFit/>
          </a:bodyPr>
          <a:lstStyle/>
          <a:p>
            <a:pPr lvl="0" algn="ctr">
              <a:spcBef>
                <a:spcPct val="0"/>
              </a:spcBef>
            </a:pPr>
            <a:r>
              <a:rPr lang="en-US" sz="2400" i="1" dirty="0" err="1" smtClean="0">
                <a:ea typeface="+mj-ea"/>
                <a:cs typeface="+mj-cs"/>
              </a:rPr>
              <a:t>Hydrodictyon</a:t>
            </a:r>
            <a:endParaRPr lang="ru-RU" sz="2400" i="1" dirty="0">
              <a:ea typeface="+mj-ea"/>
              <a:cs typeface="+mj-cs"/>
            </a:endParaRPr>
          </a:p>
        </p:txBody>
      </p:sp>
      <p:pic>
        <p:nvPicPr>
          <p:cNvPr id="6" name="Picture 4" descr="http://www.ecosystema.ru/08nature/vod/003.jpg"/>
          <p:cNvPicPr>
            <a:picLocks noChangeAspect="1" noChangeArrowheads="1"/>
          </p:cNvPicPr>
          <p:nvPr/>
        </p:nvPicPr>
        <p:blipFill>
          <a:blip r:embed="rId3" cstate="print"/>
          <a:srcRect t="6480" r="641" b="35201"/>
          <a:stretch>
            <a:fillRect/>
          </a:stretch>
        </p:blipFill>
        <p:spPr bwMode="auto">
          <a:xfrm>
            <a:off x="1043608" y="4437112"/>
            <a:ext cx="6624736" cy="194421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8640"/>
            <a:ext cx="8229600" cy="2952327"/>
          </a:xfrm>
        </p:spPr>
        <p:txBody>
          <a:bodyPr>
            <a:normAutofit fontScale="92500" lnSpcReduction="20000"/>
          </a:bodyPr>
          <a:lstStyle/>
          <a:p>
            <a:pPr marL="0" indent="0">
              <a:spcBef>
                <a:spcPts val="0"/>
              </a:spcBef>
              <a:buNone/>
            </a:pPr>
            <a:r>
              <a:rPr lang="en-US" b="1" dirty="0" smtClean="0"/>
              <a:t>Material: </a:t>
            </a:r>
          </a:p>
          <a:p>
            <a:pPr marL="0" indent="0">
              <a:spcBef>
                <a:spcPts val="0"/>
              </a:spcBef>
              <a:buNone/>
            </a:pPr>
            <a:r>
              <a:rPr lang="en-US" dirty="0" smtClean="0"/>
              <a:t>Division </a:t>
            </a:r>
            <a:r>
              <a:rPr lang="en-US" dirty="0" err="1" smtClean="0"/>
              <a:t>Chlorophyta</a:t>
            </a:r>
            <a:r>
              <a:rPr lang="en-US" dirty="0" smtClean="0"/>
              <a:t> - Green algae,</a:t>
            </a:r>
          </a:p>
          <a:p>
            <a:pPr marL="0" indent="0">
              <a:spcBef>
                <a:spcPts val="0"/>
              </a:spcBef>
              <a:buNone/>
            </a:pPr>
            <a:r>
              <a:rPr lang="en-US" dirty="0" smtClean="0"/>
              <a:t>Class </a:t>
            </a:r>
            <a:r>
              <a:rPr lang="en-US" dirty="0" err="1" smtClean="0"/>
              <a:t>Volvocophyceae</a:t>
            </a:r>
            <a:r>
              <a:rPr lang="en-US" dirty="0" smtClean="0"/>
              <a:t>, </a:t>
            </a:r>
          </a:p>
          <a:p>
            <a:pPr marL="0" indent="0">
              <a:spcBef>
                <a:spcPts val="0"/>
              </a:spcBef>
              <a:buNone/>
            </a:pPr>
            <a:r>
              <a:rPr lang="en-US" dirty="0" smtClean="0"/>
              <a:t>Order </a:t>
            </a:r>
            <a:r>
              <a:rPr lang="en-US" dirty="0" err="1" smtClean="0"/>
              <a:t>Volvocales</a:t>
            </a:r>
            <a:r>
              <a:rPr lang="en-US" dirty="0" smtClean="0"/>
              <a:t>, </a:t>
            </a:r>
            <a:endParaRPr lang="en-US" i="1" dirty="0" smtClean="0">
              <a:solidFill>
                <a:schemeClr val="accent2"/>
              </a:solidFill>
            </a:endParaRPr>
          </a:p>
          <a:p>
            <a:pPr marL="0" indent="0">
              <a:spcBef>
                <a:spcPts val="0"/>
              </a:spcBef>
              <a:buNone/>
            </a:pPr>
            <a:r>
              <a:rPr lang="en-US" dirty="0" smtClean="0"/>
              <a:t>Genus </a:t>
            </a:r>
            <a:r>
              <a:rPr lang="en-US" i="1" dirty="0" err="1" smtClean="0"/>
              <a:t>Volvox</a:t>
            </a:r>
            <a:endParaRPr lang="en-US" i="1" dirty="0" smtClean="0"/>
          </a:p>
          <a:p>
            <a:pPr marL="0" indent="0">
              <a:spcBef>
                <a:spcPts val="0"/>
              </a:spcBef>
              <a:buNone/>
            </a:pPr>
            <a:endParaRPr lang="en-US" sz="2400" b="1" dirty="0" smtClean="0"/>
          </a:p>
          <a:p>
            <a:pPr marL="0" indent="0">
              <a:spcBef>
                <a:spcPts val="0"/>
              </a:spcBef>
              <a:buNone/>
            </a:pPr>
            <a:r>
              <a:rPr lang="en-US" b="1" dirty="0" smtClean="0"/>
              <a:t>Objective: </a:t>
            </a:r>
            <a:r>
              <a:rPr lang="en-US" dirty="0" smtClean="0"/>
              <a:t>To investigate the structural features of </a:t>
            </a:r>
            <a:r>
              <a:rPr lang="en-US" i="1" dirty="0" err="1" smtClean="0">
                <a:solidFill>
                  <a:schemeClr val="accent2"/>
                </a:solidFill>
              </a:rPr>
              <a:t>Volvox</a:t>
            </a:r>
            <a:r>
              <a:rPr lang="en-US" i="1" dirty="0" smtClean="0">
                <a:solidFill>
                  <a:schemeClr val="accent2"/>
                </a:solidFill>
              </a:rPr>
              <a:t>.</a:t>
            </a:r>
            <a:endParaRPr lang="ru-RU" dirty="0"/>
          </a:p>
        </p:txBody>
      </p:sp>
      <p:sp>
        <p:nvSpPr>
          <p:cNvPr id="4" name="Прямоугольник 3"/>
          <p:cNvSpPr/>
          <p:nvPr/>
        </p:nvSpPr>
        <p:spPr>
          <a:xfrm>
            <a:off x="467544" y="3356992"/>
            <a:ext cx="8064896" cy="1200329"/>
          </a:xfrm>
          <a:prstGeom prst="rect">
            <a:avLst/>
          </a:prstGeom>
        </p:spPr>
        <p:txBody>
          <a:bodyPr wrap="square">
            <a:spAutoFit/>
          </a:bodyPr>
          <a:lstStyle/>
          <a:p>
            <a:r>
              <a:rPr lang="en-US" sz="2400" b="1" dirty="0" smtClean="0"/>
              <a:t>Tasks of work: </a:t>
            </a:r>
          </a:p>
          <a:p>
            <a:r>
              <a:rPr lang="en-US" sz="2400" dirty="0" smtClean="0"/>
              <a:t>Draw  appearance of the colony </a:t>
            </a:r>
            <a:r>
              <a:rPr lang="en-US" sz="2400" i="1" dirty="0" err="1" smtClean="0">
                <a:solidFill>
                  <a:schemeClr val="accent2"/>
                </a:solidFill>
              </a:rPr>
              <a:t>Volvox</a:t>
            </a:r>
            <a:r>
              <a:rPr lang="en-US" sz="2400" i="1" dirty="0" smtClean="0">
                <a:solidFill>
                  <a:schemeClr val="accent2"/>
                </a:solidFill>
              </a:rPr>
              <a:t>, </a:t>
            </a:r>
            <a:r>
              <a:rPr lang="en-US" sz="2400" dirty="0" smtClean="0"/>
              <a:t>denote vegetative and generative cells.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018032" y="914400"/>
            <a:ext cx="7077456" cy="5571744"/>
          </a:xfrm>
          <a:prstGeom prst="rect">
            <a:avLst/>
          </a:prstGeom>
        </p:spPr>
      </p:pic>
      <p:sp>
        <p:nvSpPr>
          <p:cNvPr id="3" name="Прямоугольник 2"/>
          <p:cNvSpPr/>
          <p:nvPr/>
        </p:nvSpPr>
        <p:spPr>
          <a:xfrm>
            <a:off x="1905000" y="402336"/>
            <a:ext cx="5251704" cy="262128"/>
          </a:xfrm>
          <a:prstGeom prst="rect">
            <a:avLst/>
          </a:prstGeom>
        </p:spPr>
        <p:txBody>
          <a:bodyPr lIns="0" tIns="0" rIns="0" bIns="0">
            <a:noAutofit/>
          </a:bodyPr>
          <a:lstStyle/>
          <a:p>
            <a:pPr indent="0" algn="ctr">
              <a:spcAft>
                <a:spcPts val="1260"/>
              </a:spcAft>
            </a:pPr>
            <a:r>
              <a:rPr lang="en-US" sz="2400" b="1">
                <a:solidFill>
                  <a:srgbClr val="7030A0"/>
                </a:solidFill>
                <a:latin typeface="Arial"/>
              </a:rPr>
              <a:t>MORPHOLOGY OF AN ALGAL CELL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rcRect r="47638"/>
          <a:stretch>
            <a:fillRect/>
          </a:stretch>
        </p:blipFill>
        <p:spPr>
          <a:xfrm>
            <a:off x="0" y="0"/>
            <a:ext cx="4788024" cy="3255264"/>
          </a:xfrm>
          <a:prstGeom prst="rect">
            <a:avLst/>
          </a:prstGeom>
        </p:spPr>
      </p:pic>
      <p:sp>
        <p:nvSpPr>
          <p:cNvPr id="3" name="Прямоугольник 2"/>
          <p:cNvSpPr/>
          <p:nvPr/>
        </p:nvSpPr>
        <p:spPr>
          <a:xfrm>
            <a:off x="67056" y="3611880"/>
            <a:ext cx="8897432" cy="1905352"/>
          </a:xfrm>
          <a:prstGeom prst="rect">
            <a:avLst/>
          </a:prstGeom>
        </p:spPr>
        <p:txBody>
          <a:bodyPr lIns="0" tIns="0" rIns="0" bIns="0">
            <a:noAutofit/>
          </a:bodyPr>
          <a:lstStyle/>
          <a:p>
            <a:pPr indent="0" algn="just"/>
            <a:r>
              <a:rPr lang="en-US" sz="2000" b="1" dirty="0" err="1">
                <a:solidFill>
                  <a:schemeClr val="accent2"/>
                </a:solidFill>
              </a:rPr>
              <a:t>Volvox</a:t>
            </a:r>
            <a:r>
              <a:rPr lang="en-US" sz="2000" b="1" dirty="0">
                <a:solidFill>
                  <a:schemeClr val="accent2"/>
                </a:solidFill>
              </a:rPr>
              <a:t>:</a:t>
            </a:r>
          </a:p>
          <a:p>
            <a:pPr indent="0" algn="just"/>
            <a:r>
              <a:rPr lang="en-US" sz="2000" dirty="0">
                <a:solidFill>
                  <a:srgbClr val="012160"/>
                </a:solidFill>
              </a:rPr>
              <a:t>&gt;    </a:t>
            </a:r>
            <a:r>
              <a:rPr lang="en-US" sz="2000" dirty="0" err="1">
                <a:solidFill>
                  <a:srgbClr val="012160"/>
                </a:solidFill>
              </a:rPr>
              <a:t>Volvox</a:t>
            </a:r>
            <a:r>
              <a:rPr lang="en-US" sz="2000" dirty="0">
                <a:solidFill>
                  <a:srgbClr val="012160"/>
                </a:solidFill>
              </a:rPr>
              <a:t> is a colonial green </a:t>
            </a:r>
            <a:r>
              <a:rPr lang="en-US" sz="2000" dirty="0" smtClean="0">
                <a:solidFill>
                  <a:srgbClr val="012160"/>
                </a:solidFill>
              </a:rPr>
              <a:t>algae.</a:t>
            </a:r>
            <a:r>
              <a:rPr lang="en-US" sz="2000" dirty="0" smtClean="0"/>
              <a:t> Each mature </a:t>
            </a:r>
            <a:r>
              <a:rPr lang="en-US" sz="2000" dirty="0" err="1" smtClean="0"/>
              <a:t>Volvox</a:t>
            </a:r>
            <a:r>
              <a:rPr lang="en-US" sz="2000" dirty="0" smtClean="0"/>
              <a:t> colony is composed of up to thousands of cells from two differentiated cell types: numerous flagellate somatic cells and a smaller number of germ cells lacking in soma that are embedded in the surface of a hollow sphere or </a:t>
            </a:r>
            <a:r>
              <a:rPr lang="en-US" sz="2000" b="1" dirty="0" smtClean="0">
                <a:solidFill>
                  <a:schemeClr val="accent2"/>
                </a:solidFill>
              </a:rPr>
              <a:t>coenobium</a:t>
            </a:r>
            <a:r>
              <a:rPr lang="en-US" sz="2000" dirty="0" smtClean="0"/>
              <a:t> containing an extracellular matrix made of </a:t>
            </a:r>
            <a:r>
              <a:rPr lang="en-US" sz="2000" dirty="0" err="1" smtClean="0"/>
              <a:t>glycoproteins</a:t>
            </a:r>
            <a:r>
              <a:rPr lang="en-US" sz="2000" dirty="0" smtClean="0">
                <a:solidFill>
                  <a:srgbClr val="012160"/>
                </a:solidFill>
              </a:rPr>
              <a:t>.</a:t>
            </a:r>
            <a:endParaRPr lang="en-US" sz="2000" dirty="0">
              <a:solidFill>
                <a:srgbClr val="012160"/>
              </a:solidFill>
            </a:endParaRPr>
          </a:p>
          <a:p>
            <a:pPr indent="0" algn="just"/>
            <a:r>
              <a:rPr lang="en-US" sz="2000" dirty="0">
                <a:solidFill>
                  <a:srgbClr val="012160"/>
                </a:solidFill>
              </a:rPr>
              <a:t>&gt;    Found in freshwater habitats.</a:t>
            </a:r>
          </a:p>
          <a:p>
            <a:pPr indent="0" algn="just"/>
            <a:r>
              <a:rPr lang="en-US" sz="2000" dirty="0">
                <a:solidFill>
                  <a:srgbClr val="012160"/>
                </a:solidFill>
              </a:rPr>
              <a:t>&gt;    It forms spherical colonies of up to 50,000 cells.</a:t>
            </a:r>
          </a:p>
          <a:p>
            <a:pPr marR="11176" indent="-342900"/>
            <a:r>
              <a:rPr lang="en-US" sz="2000" dirty="0">
                <a:solidFill>
                  <a:srgbClr val="012160"/>
                </a:solidFill>
              </a:rPr>
              <a:t>&gt;    The individual cells are biflagellate and are morphologically similar to that of </a:t>
            </a:r>
            <a:r>
              <a:rPr lang="en-US" sz="2000" dirty="0" err="1">
                <a:solidFill>
                  <a:srgbClr val="012160"/>
                </a:solidFill>
              </a:rPr>
              <a:t>Chlamydomonas</a:t>
            </a:r>
            <a:r>
              <a:rPr lang="en-US" sz="2000" dirty="0">
                <a:solidFill>
                  <a:srgbClr val="012160"/>
                </a:solidFill>
              </a:rPr>
              <a:t>.</a:t>
            </a:r>
          </a:p>
        </p:txBody>
      </p:sp>
      <p:pic>
        <p:nvPicPr>
          <p:cNvPr id="4" name="Picture 2" descr="C:\Users\ADM\Documents\Karime\2018\Lectures\Anatomy and morphology of plant\Labs  for Biology group\Additional materials\Volvox.jpg"/>
          <p:cNvPicPr>
            <a:picLocks noChangeAspect="1" noChangeArrowheads="1"/>
          </p:cNvPicPr>
          <p:nvPr/>
        </p:nvPicPr>
        <p:blipFill>
          <a:blip r:embed="rId3" cstate="print"/>
          <a:srcRect l="47840" t="16196" r="2481" b="3903"/>
          <a:stretch>
            <a:fillRect/>
          </a:stretch>
        </p:blipFill>
        <p:spPr bwMode="auto">
          <a:xfrm>
            <a:off x="5292080" y="0"/>
            <a:ext cx="3312368" cy="374441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8640"/>
            <a:ext cx="8229600" cy="2952327"/>
          </a:xfrm>
        </p:spPr>
        <p:txBody>
          <a:bodyPr>
            <a:normAutofit fontScale="85000" lnSpcReduction="20000"/>
          </a:bodyPr>
          <a:lstStyle/>
          <a:p>
            <a:pPr marL="0" indent="0">
              <a:spcBef>
                <a:spcPts val="0"/>
              </a:spcBef>
              <a:buNone/>
            </a:pPr>
            <a:r>
              <a:rPr lang="en-US" b="1" dirty="0" smtClean="0"/>
              <a:t>Material: </a:t>
            </a:r>
          </a:p>
          <a:p>
            <a:pPr marL="0" indent="0">
              <a:spcBef>
                <a:spcPts val="0"/>
              </a:spcBef>
              <a:buNone/>
            </a:pPr>
            <a:r>
              <a:rPr lang="en-US" dirty="0" smtClean="0"/>
              <a:t>Division </a:t>
            </a:r>
            <a:r>
              <a:rPr lang="en-US" dirty="0" err="1" smtClean="0"/>
              <a:t>Chlorophyta</a:t>
            </a:r>
            <a:r>
              <a:rPr lang="en-US" dirty="0" smtClean="0"/>
              <a:t> - Green algae,</a:t>
            </a:r>
          </a:p>
          <a:p>
            <a:pPr marL="0" indent="0">
              <a:spcBef>
                <a:spcPts val="0"/>
              </a:spcBef>
              <a:buNone/>
            </a:pPr>
            <a:r>
              <a:rPr lang="en-US" dirty="0" smtClean="0"/>
              <a:t>Class </a:t>
            </a:r>
            <a:r>
              <a:rPr lang="en-US" dirty="0" err="1" smtClean="0"/>
              <a:t>Conjugatophyceae</a:t>
            </a:r>
            <a:r>
              <a:rPr lang="en-US" dirty="0" smtClean="0"/>
              <a:t>,</a:t>
            </a:r>
          </a:p>
          <a:p>
            <a:pPr marL="0" indent="0">
              <a:spcBef>
                <a:spcPts val="0"/>
              </a:spcBef>
              <a:buNone/>
            </a:pPr>
            <a:r>
              <a:rPr lang="en-US" dirty="0" smtClean="0"/>
              <a:t>Order </a:t>
            </a:r>
            <a:r>
              <a:rPr lang="en-US" dirty="0" err="1" smtClean="0"/>
              <a:t>Zygnematales</a:t>
            </a:r>
            <a:r>
              <a:rPr lang="en-US" dirty="0" smtClean="0"/>
              <a:t>, </a:t>
            </a:r>
          </a:p>
          <a:p>
            <a:pPr marL="0" indent="0">
              <a:spcBef>
                <a:spcPts val="0"/>
              </a:spcBef>
              <a:buNone/>
            </a:pPr>
            <a:r>
              <a:rPr lang="en-US" dirty="0" smtClean="0"/>
              <a:t>Genus</a:t>
            </a:r>
            <a:r>
              <a:rPr lang="en-US" i="1" dirty="0" smtClean="0"/>
              <a:t> Spirogyra</a:t>
            </a:r>
          </a:p>
          <a:p>
            <a:pPr marL="0" indent="0">
              <a:spcBef>
                <a:spcPts val="0"/>
              </a:spcBef>
              <a:buNone/>
            </a:pPr>
            <a:endParaRPr lang="en-US" sz="2400" b="1" dirty="0" smtClean="0"/>
          </a:p>
          <a:p>
            <a:pPr marL="0" indent="0">
              <a:spcBef>
                <a:spcPts val="0"/>
              </a:spcBef>
              <a:buNone/>
            </a:pPr>
            <a:r>
              <a:rPr lang="en-US" b="1" dirty="0" smtClean="0"/>
              <a:t>Objective: </a:t>
            </a:r>
            <a:r>
              <a:rPr lang="en-US" dirty="0" smtClean="0"/>
              <a:t>To investigate the structural features of</a:t>
            </a:r>
            <a:r>
              <a:rPr lang="en-US" i="1" dirty="0" smtClean="0">
                <a:solidFill>
                  <a:schemeClr val="accent2"/>
                </a:solidFill>
              </a:rPr>
              <a:t> Spirogyra</a:t>
            </a:r>
            <a:endParaRPr lang="ru-RU" dirty="0"/>
          </a:p>
        </p:txBody>
      </p:sp>
      <p:sp>
        <p:nvSpPr>
          <p:cNvPr id="4" name="Прямоугольник 3"/>
          <p:cNvSpPr/>
          <p:nvPr/>
        </p:nvSpPr>
        <p:spPr>
          <a:xfrm>
            <a:off x="467544" y="2996952"/>
            <a:ext cx="8064896" cy="830997"/>
          </a:xfrm>
          <a:prstGeom prst="rect">
            <a:avLst/>
          </a:prstGeom>
        </p:spPr>
        <p:txBody>
          <a:bodyPr wrap="square">
            <a:spAutoFit/>
          </a:bodyPr>
          <a:lstStyle/>
          <a:p>
            <a:r>
              <a:rPr lang="en-US" sz="2400" b="1" dirty="0" smtClean="0"/>
              <a:t>Tasks of work: </a:t>
            </a:r>
          </a:p>
          <a:p>
            <a:r>
              <a:rPr lang="en-US" sz="2400" dirty="0" smtClean="0"/>
              <a:t>Draw appearance of the </a:t>
            </a:r>
            <a:r>
              <a:rPr lang="en-US" sz="2400" dirty="0" err="1" smtClean="0"/>
              <a:t>thallus</a:t>
            </a:r>
            <a:r>
              <a:rPr lang="en-US" sz="2400" i="1" dirty="0" smtClean="0"/>
              <a:t> </a:t>
            </a:r>
            <a:r>
              <a:rPr lang="en-US" sz="2400" i="1" dirty="0" smtClean="0">
                <a:solidFill>
                  <a:schemeClr val="accent2"/>
                </a:solidFill>
              </a:rPr>
              <a:t>Spirogyra </a:t>
            </a:r>
            <a:r>
              <a:rPr lang="en-US" sz="2400" dirty="0" smtClean="0"/>
              <a:t>and conjugation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rcRect r="50804"/>
          <a:stretch>
            <a:fillRect/>
          </a:stretch>
        </p:blipFill>
        <p:spPr>
          <a:xfrm>
            <a:off x="3048" y="0"/>
            <a:ext cx="4496944" cy="3230880"/>
          </a:xfrm>
          <a:prstGeom prst="rect">
            <a:avLst/>
          </a:prstGeom>
        </p:spPr>
      </p:pic>
      <p:sp>
        <p:nvSpPr>
          <p:cNvPr id="3" name="Прямоугольник 2"/>
          <p:cNvSpPr/>
          <p:nvPr/>
        </p:nvSpPr>
        <p:spPr>
          <a:xfrm>
            <a:off x="251520" y="3284984"/>
            <a:ext cx="1584176" cy="576064"/>
          </a:xfrm>
          <a:prstGeom prst="rect">
            <a:avLst/>
          </a:prstGeom>
        </p:spPr>
        <p:txBody>
          <a:bodyPr lIns="0" tIns="0" rIns="0" bIns="0">
            <a:noAutofit/>
          </a:bodyPr>
          <a:lstStyle/>
          <a:p>
            <a:pPr indent="0"/>
            <a:r>
              <a:rPr lang="en-US" sz="2000" b="1" i="1" dirty="0">
                <a:solidFill>
                  <a:schemeClr val="accent2"/>
                </a:solidFill>
              </a:rPr>
              <a:t>Spirogyra</a:t>
            </a:r>
            <a:r>
              <a:rPr lang="en-US" sz="2000" b="1" dirty="0">
                <a:solidFill>
                  <a:schemeClr val="accent2"/>
                </a:solidFill>
              </a:rPr>
              <a:t>:</a:t>
            </a:r>
          </a:p>
        </p:txBody>
      </p:sp>
      <p:sp>
        <p:nvSpPr>
          <p:cNvPr id="4" name="Прямоугольник 3"/>
          <p:cNvSpPr/>
          <p:nvPr/>
        </p:nvSpPr>
        <p:spPr>
          <a:xfrm>
            <a:off x="85344" y="3645024"/>
            <a:ext cx="8927592" cy="1728192"/>
          </a:xfrm>
          <a:prstGeom prst="rect">
            <a:avLst/>
          </a:prstGeom>
        </p:spPr>
        <p:txBody>
          <a:bodyPr lIns="0" tIns="0" rIns="0" bIns="0">
            <a:noAutofit/>
          </a:bodyPr>
          <a:lstStyle/>
          <a:p>
            <a:pPr indent="0" algn="just"/>
            <a:r>
              <a:rPr lang="en-US" dirty="0">
                <a:solidFill>
                  <a:srgbClr val="012160"/>
                </a:solidFill>
              </a:rPr>
              <a:t>&gt;    Also known as </a:t>
            </a:r>
            <a:r>
              <a:rPr lang="en-US" dirty="0">
                <a:solidFill>
                  <a:srgbClr val="FF0000"/>
                </a:solidFill>
              </a:rPr>
              <a:t>pond silk, water silk or blanket weed.</a:t>
            </a:r>
          </a:p>
          <a:p>
            <a:pPr indent="0" algn="just"/>
            <a:r>
              <a:rPr lang="en-US" dirty="0">
                <a:solidFill>
                  <a:srgbClr val="012160"/>
                </a:solidFill>
              </a:rPr>
              <a:t>&gt;    It is a filamentous green algae.</a:t>
            </a:r>
          </a:p>
          <a:p>
            <a:pPr indent="0" algn="just"/>
            <a:r>
              <a:rPr lang="en-US" dirty="0">
                <a:solidFill>
                  <a:srgbClr val="012160"/>
                </a:solidFill>
              </a:rPr>
              <a:t>&gt;    Named for the helical or </a:t>
            </a:r>
            <a:r>
              <a:rPr lang="en-US" dirty="0">
                <a:solidFill>
                  <a:srgbClr val="FF0000"/>
                </a:solidFill>
              </a:rPr>
              <a:t>spiral </a:t>
            </a:r>
            <a:r>
              <a:rPr lang="en-US" dirty="0">
                <a:solidFill>
                  <a:srgbClr val="012160"/>
                </a:solidFill>
              </a:rPr>
              <a:t>arrangement of the chloroplasts.</a:t>
            </a:r>
          </a:p>
          <a:p>
            <a:pPr indent="-355600"/>
            <a:r>
              <a:rPr lang="en-US" dirty="0">
                <a:solidFill>
                  <a:srgbClr val="012160"/>
                </a:solidFill>
              </a:rPr>
              <a:t>&gt;    Spirogyra is very common in relatively clean </a:t>
            </a:r>
            <a:r>
              <a:rPr lang="en-US" dirty="0" err="1">
                <a:solidFill>
                  <a:srgbClr val="012160"/>
                </a:solidFill>
              </a:rPr>
              <a:t>eutrophic</a:t>
            </a:r>
            <a:r>
              <a:rPr lang="en-US" dirty="0">
                <a:solidFill>
                  <a:srgbClr val="012160"/>
                </a:solidFill>
              </a:rPr>
              <a:t> water, developing slimy filamentous green masses.</a:t>
            </a:r>
          </a:p>
        </p:txBody>
      </p:sp>
      <p:sp>
        <p:nvSpPr>
          <p:cNvPr id="15362" name="AutoShape 2" descr="data:image/jpeg;base64,/9j/4AAQSkZJRgABAQAAAQABAAD/2wCEAAkGBxITEhUSExMWFRUXFxcaFRcXGBcXGBgYFxcWFxcXFxcYHSggGB0lHRUVITEhJSkrLi4uFx8zODMtNygtLisBCgoKDg0OGxAQGzAlHyUvLS0tLS0tLS0tLS0tLS0tLS0tLS0tLS0tLS0tLS0tLS0tLS0tLS0tLS0tLS0tLS0tLf/AABEIALkBEQMBIgACEQEDEQH/xAAcAAABBQEBAQAAAAAAAAAAAAACAAEDBQYEBwj/xAA6EAABAwIEBAQEBQMEAgMAAAABAAIRAyEEBRIxBkFRYRMicZEygaHwFLHB0eFCUvEHFSNiFnIkU5L/xAAYAQADAQEAAAAAAAAAAAAAAAAAAQIDBP/EACQRAAIDAAICAgMBAQEAAAAAAAABAgMREiETMQRBIjJRYXFC/9oADAMBAAIRAxEAPwD08I2qJpUrQszmESkCkSkExhAIgmajCYDFCVJCbSgBNRJgE8oGJCWqQJFAAAJIkoQAIRJw1OQgAQiTtCKEDASlEQmhAAkpwnITwgCMpkRCGEAMUkikECEUyIhCgAShRkJigQJKEokxQABQlGUBSECkiSSEMwKdqjFkSaGOQlCaUTUaMNqKEIUjUwEAnhIJSgYiEMI5TwgBgEwRwlpQMGEoUiaEAC0ImtTgIgUADCSJNCAGhKE6coAEBIp0xQABCFGmQABCYBGUgEACUKIpkCYKEoyhKBAwmIRFAUANCEowmKQgEkpSSwBAJKIYkdPyUjaoS0lNDwjaVG54QtclpWnWxyUqNpRAq9GSynTAp0wCaEoSlOEDHCOVGCilACTpoTwgBEpJwE0IGOCnTBJACJSlJKEAMShRQmhAApinKSBDJJSmcUANCZIuA5qJ1dvVAtJCmKgdim+q562PjoO5KTeCckjtKBzh1CrjjNX9UjtshLgUaTzLB1YDmueriwuamNx0QVXwlpLn0T/i+yS4fHKSnmZ+QahiJCnq1IO2wUNEAQEqhkF3Un9gofSJTeGNxfHzGPewggtJEW3HqtJk+eeJSFQ2tMLynOMBFYuLfNqdqHxajvq1EW3C2NAaMOGCbtge35rnTa9Mx8jX2aNvGFGY1j3CvMLmYcAQvDKWXl2Ia0OJAuZgTHMDmJW4bWd+Hc292uAAsexF+vJWrZJ99lq6SPQmZo0nl7rrGLb39l4PlOIxniMYdQh7RdxvLrWP3ZexYd9gt65uW6bQtbeMtjim9/ZEzEt6qubUmwTVKsT6x8gtDTmWwrN6hE2oOoWPr8SUWuLdYJFiO6nw+eUXM8TWA3qVHkjuaJXR/pqxVHUe6MPHUe4XmeI4/oB7mAGBsdNndx27rQ5RnjatIVS2Adudon3QrIt4Cvi2ao1m9R7peM3qPdeX8R8aPoObUaCaJEEFo+K/wu/dXPCOfOxDZfzu0xHy725pK1N4JXpvDa+O3+4e4T+KOo9wuLXbZcGaYvwqbnBocWiY2mT1+a1fS00c8Wl74o6j3QnEN/uHusdh+Ig9tgA6Cd5bbfoVk8d/qFWa4N8NslxaIHexM7brN2xM38iJ62cSz+4KKpjWjr7Lz/h/iWrUadZZUJLtJZAECOXPdZvi7OMTOqnUcLkFk29QOcdFLuX0S/kL6PXW5k0mBc9JCk/FegXjnB2ZPAbUnU/UdVzdvMmbi/qvTcPiJggiCJCqufIcLeXTLF1c9bG37KJ9XqSoNUhw+YTVRJK0KcjmzrNG0KRquBICxdb/AFHadIZT1FxAjndX3GTB+HLetv3XjmFwoZiGnkHmzp2G0WvYrnlJ8mjCUnrWnt/+4F1PU3eLevQryXibibEveaVQlpB/pMCFvuHwXsLiXSNwbSORhZHijLg+qHNAm+8D4hYid4IWblrTZnz3HI1vBuNL6egzqZGqb791p5Xn3DE0NJJLtLLl1i6899gCtzQxTXtDmmxWlUk1hVcusLBtiO4XNX3U02a7uoMSYJWxrL0DrCSikJLPEZaT0xv2CVby0x6XRtZAd6I8VOkxcgWCtmmdHmFctDpAABOoNcRqLZnVHIbq2xuJ00C5u7YI5WkCQY6FVWMoDX8HnALBINpBtb1T5lVDabmkw409MbwYG5+S4Ps40c/CeBBrHyFraQdpLjJdq3n3VznDA2mbXtf0IkeygyLyu1AOJBh0kAP1DUXNHryQ8XYjQxx/p/U2H5q/ZXsPBUSXkhxeKj2uY3bS0dP4XozKcLy/g/EtqFgmzXRBECbSW3vMr1WlcLf4/wBm1K9iwzDK58Z8Le8/VdtDc+igxA8rfT9l0NHQ10eQZ/w+W1S+TEy5psL8xG++y0eVsa2g1kN0kAE7bST6bp+K8SxgLnbbHtuRbqs9kuc1KoA06mudpAb/AEibuJ9Fwdp/8OJ6c+fZMatZ7yC0NYwEh0kjYw3lZarKK2mjpIhjZAi0iLFGcIA2qWiztnE3tCOjTJDnATBBAPSBNk46LWZ3H5f41UnzEkaTqNmgXlreq1PCTNIgQPh25RYm/X9FV0ydc69Rl8kchFrdlZcMjmLCBbmTNyU6/wB0OH7I29N8tlVnEFPU17OrZ/8AyQY+itGj/jC58wZ5hO0GV2yWrDtmtjh5bhtep/mgBxEDqI295KhzHhk4guLT52tlomJjlb7sjZWHjVDtDyet4Av9FreH2Alzuf8AC4a1rw4YezA8J6w4B/lLdWoTtBjZX2MwAqA3m67c2y9zahItqtMRc7Gef8Lmw+LsWAQRf7/NEun2D99kzcCKNRpgQWnSeYt5hZaHIaovTudNxN/KVS5hFSkDBgAtMbw7p9F15BQcxzQAS1rNMneL3PLdaQeT6Lh1Lo07Dc+iOr8R9EOHG8o6oHuJXUdX0Z3jGoBRDiYAI+pAWEw2GFSq0t06mkGxErW/6i03/gnlvUe0grBZBiHiuxzxEg72BmDb2C5LF+WnNYu9Nfh6/wCHYXOc4ho0u1WJBMkjpFvdUgzqnVrDw3h3y77GVbcX0D4BcREtLekztftK81yXDObXp33dHqOqhR1PRKCaev0b7N2mmNQIaAC7Vyg9h0XBwvxEW1RTJ8rzaNr7enotQ7BeJR2EwRfmI2uqvhTgctIq1bFriWgdOUoghRiegYcyw+4SxQn2RFmkH6BO28WK6zpzrDk0J11+EeiSnBcCZ9OxsiDQVY6FDiaY0m3orw24mXzXKWOJMQeR7rG8QYJ4Y8gE6hfr0IC9ExzrBc9DCNfci1+V791yzhssRzSrTfRhuHcqrf1CRYgEXAjbsrbiXhWpiKbWMMDUC4dQBtPutzQwUCA0AKcYU9lpGnF2VGjDzbh7g2pRqscSXNaTY/yt/TpmZvC7/wAORtB9Ui1wto9iFrCHE1jUonM0Xjsues6A30Xc5rt9B+igq0bQQRv9VTKaPH+PiXG5gzHWZkAQPVDwbRMNawtgv0ugEQd3XKuOMuDnOLsQ15cAS4tvO0WI5qx4Tyt7KdPUNBEktLSLRZxtd0Lix+mcbT/UtMxptawCwE3Hb/KxGPzV1L/jMzUO7fiAG4PqI+q9NZl7KrTPP5fRctfhPDu06wSG7CbStZVyb1Fyqk+0YfK6tR2gtYWvJe003+bygAhxO9ytTw7lr2ECIEduoJsO9le5ZkFCkS5jTJ63/RWtOg1t7z6FVXTj1lQoaeshpN8pH3uo8bTmD13Xa0fcFROaHCDPMEQbrdnQ10eD5zjA3F1GiNPiEXnewA+i9B4PqtdSkC8wek9AuvEcC0JcWPewudq8wDw1wEAjUOkblS5LkbsJTLNesF5cXXBM9tlzwg09ZyquSfaDzbC62WuQZHyXlueuqNrmkzUXdHGC69pj1XslQHyja9/Tt9FBUyWk54qOphzm/CXXg/NVOvXqKlVr1GN4M8aprp1WFobsSCWk+uxhbbB4MNEAep5k913UMAQALAch/C6Rhv8AsfkArhBRRpCricdKlBTGmDE8rfVd4wze59SjNMdFZpxKXGYKnUaab/M07hV7+G8OY/4ttrdFq9CYqHFP2J1p+yjq5frbpcyW/wBpVVW4VwxIPghpBkWWvUWKA0z0+/1ScIsTqRnqeXEO38o29VYtpzAT1ELKg1BNRS9EqKR1ig0cki1SygcUzQj0p06SWCOxzoXLiqoghZ/NM5bTA80k+i4cv4jY8xN5jp9Fm74bmkO5ei/qAFT4WmJAC5aTg5d+DaJJ9losfY49neAjCiBRhyo2JITEJtSdAAkFIhPKiqOgSUAc2JpC+yqamBfMtNpt2tCsdRkmxBRC8QPVS4pmTSZJl9ACRvzPzn9lZNaOi48I2C6ece112AqjWPoJJDKdMocJJJIAEhV+MpDzN5EA/VWLlxYudXaEEy9FQyk+ZfpgRAHUTJnn2Vhh7uHpKg9R6yj8TS4OmxseyWYZrosikga4HYokzQSaUiUJKQDkoSUD6zRu4D5qMYlh2MoFqJHOUeIPlPoo34jkAfUrlxDubnWHsl6E5DOa0C5hQPrti0WWYz7ioAinR0kl0FxNgpcHmjHANdIdbYEi5PPb/Kx8qbxHM7VuI01PGOImFy43O6dP4yG+pUNJYninU9xbyU2WOKJna0jWf+W4f/7W+6S8m/8AHK/ZJT5f9F5H/S5yx7q9OQTzu4gExEkLvZkzaMVJcTYkk3M3i23yR5FlxqVJDQ4MPkdNhI3PJ0dFf5zQDWdQ0D1Mf4WPHU2Y57ZLkOL1Hc+hAWsp9RZea5CXeM29um++wXolB1guj471M6KJajo8ZwMTP0UoqO7e65aRuVO8rpOhMGpmBbuQEP8Auk7ELz7i+vUL3eHr1Bt7EtDuQ7iPzVNw5jatV0kulpgtg6QZufsrkfyGm8Rzu96erYrMtLdTnADsstmXF7GkBpkkx19zNuqfNGudh3CC4mA0jk4kR6BYOnlc1T/yBz6T2a2hrrTYiTY73SnZJ/4TOyR6Zlmcud8duc8oPZXeHxgWJw3kkEyOn3yWpwNQFo2PyV0zb6Lrm/RaVKpFwYQU84aTGpp9Cs1xfULKBMukkARtcxBXmFd72vqMZVd5CJZNwDcgHt+yc7WniHK5p9H0AzFtPUffUKUYlvX6FZXhnFOLGiTGkEE7/OFpJW0JclpvCfJaTfi29/YpHGN7+xXPSqWXBmNcghrRJIJjrvYKpPFo3LFp31sxA5fMkBcdTF6gXBwmQLben1Xj+c5/WDxoOol0O8zgGjnznqPktJwRiCKQBIMvcRJ2E7j6rCNzb9HN52zY1KjydMWO5mIvz7rMcRcUnCua0Olnm16mg3GwbEX39lqDMEjpK8w4zpucyRpHncXzvtaOn8os1CslhsOH+LqVdwGm5E6gCNP/ALA7H0JWlxeOFNpe55a0bmT8l49wZQLdRFg4iOu9t/sLW8Ssc+mKWpw1t3JnTEG3pClWNJiVrSZev4poTBqPH59BYGVc0oN9+8leC4HCasQHOfqa4kuLZBdpMR2khezcN19VJs8grrm3LGXCbbxllUaOiai6wR1tkDBstcNPskcVQ8S4xukU5Mm8Dp3V49YDPMeDXbqeQ4y1oDfKQDBk9SVje8WGd0sWGexWUF9RxA+QO4G4+Ysrek6pqeXPaaZ0ig0QXNIgRETG6lwjPKJNwSOXI2utBTwzX0ydLdX90CZ9d1zRi2jmS0mwVUuaQTcb9+6oMwouL9p6j8rrtoYgC20GDccv8LmfiQX2PXnKcpckEnpH+Eqf2/VJWOspJcBA8Ij/AOPTN7tDiT3uVDxViwGFvMxH6XU3D9MspNAEQ3ZZLijHl1QtB8sbbHeN4V/+EkPfxwuuFqLTWJAjYnncLfNasbwabGe1/Ufwtk162+OvxNqPQdPc/fJNiKkNd6JN5+q48yraWOJ5R7WlazeRbNm8RQ43A63Fr9bi1/iAggahFgR05QuXK8NoJ1QLmANhJNkLc3FR5I8zY8sO3AmdI/qsjqOAptczYgGZnff2/RcXTeo420y5xOh9JzSS1pAkj81T1MKXEAaQS4G3lLoNi6N4AXNiMYQHHVIEGe15nkdl0YfFl+sipTawmmKMRqaB8U/d5Q58huWnXjcO5jtYgdfsbqTI80aTpnbf1VjmdMOpkb2hea0qj6OILgfKXRH5/krkvHLUVJ8X0ej8UHVQLQAXOLQ1vUzOywmYYANqTUawtcQKrm/ESNmk8uhWsdjg9jXAt1NI0gneRB7jmqOpgWtmnTaWgP1FxOuXc5PNFj5PUKx69L/LXhpaW9hHRq11J8gLDZc+HnpH8LXYN1h6Ba/HfRvSyakbe/5lV+aOdEsALhYe1/0XeyPYn81QcWY11GmXNIE8zNpOmRA3Wtn69l2PImA4hy9tSXAnnLYPxOPxDoIlajJaeiA6JDQIAgeqqPxbXOqsa0zTbIqSSHjdw0xA5x6K1xdXSWuaYnmQLCN7rii/v+HGujTVMSwNMuAssRn+G1scKYDiAT6/YlQvzpxc6HMe4CGg2HsrzJqWslzonSA4DkVpKbm8KcubM/wedtQ0mTbltbf5rUZ80Gmwt3B/yqXF0fDqyACDvN+cCI5rlfm7XuaHvLGzpbHN0qVLpxZPLE0c5wemrrNoJADRAFp3Wy4VrWLe8+/O/osriar/AAqvlktdDTzJPw/mpuF84d4jWyx0nS6D5mmbC4veUq3kkx1vJaejPuFDT2TtcmDtwu/Tt0N6zebZeQXPa4C5fBAPzE85K0RK5cUyR16jqOf32WVsVJGc48kec4vGtpkCZba881osizAu8v8AhZTizIX1MQ/Q2ASCBeI2dYW6n5K+4QyWuxx8S9MRpkQVzRXfRzRXfRnf9Q8Y5j3FouX6Rv5QwC8dSSSqjg/FVXuLSSQI+RJXoXEnCP4ggseGiQXzeYQZVwXRoO16jfccj8lSh1mF5+LWdkiSvvAZ/afZMq8MheNkxwhAgCB3BWWx/Bgc8vmJ7/uvSA1CaYWkqos6XSmZTI8p8ERflzHdXbWLvFIdAmNAdFUIqKwca+KxHCxcuZ4YvY4N3gx8xEq6FBvRI4QdT9E5RUlg3DTyfLuFK1NweQ17mggQ6N+vutQ3KHeEBYGNuW5O61/4Luhdgj1CyVC+zJfHR47nWJeHmiAQGtJPQzYA9R2V1wvTLhTc7TrB85a2xHLkt5UyUEzpE+o/ZTUcs07AffyUR+O0+yFRLTlfhiWxHJYDi7AOFRjQx0ON3NvaLX5fNeoig77P8IHYJx/tWtlXI1nVyPHMjwWIpVA97Q4l0ASH6m8gCB5b8wVvMPl1Q0Q0sAgk7kEz2PMStKzLSNg37+SmGEd2/NKFOeyY0f0wmGwb6dSANzEmQYNyOluq12HENC6jgXf9fZF+Gf0HurrhwLhXxIKYt7lZT/UDAPq0NDQSDGwm8npf/K2jaD+g9/4QuwjjuG+8qpx5LCpw5LDx3KOHsTTLR5iDudhHSDdajirLnGi5wbsLgXsBNvaFt/wThsGpjg3dAR6/wslT0+zLwez58wmDrOrB722e6w5iNiAF63kGALaYcGeYwSZiZA5FaL/aBv4TJ+X7Lobgnf8AX3P6BVGvHrHGp7rMLxTlz2tFQSPMA7mNMyTPYBYnKqGID9fht0eIQ1rpJg7PB3gL26pl+oEOIIO40yD6yo6GTU2fCA3/ANWtH6KJU6yXQ96M3S4dBolj3ed19Q2nlI5jso8q4Zp0XanOa4yHANaWiRzNzK2LME0byfUn9FMykBsAPQLRVxNFQisZTtsT8kxoukQ09+StSE2lWacSvNF3T3KD8I7cuHsrItQlqMDiisOA5yJ9FIMB1cu6EyWIOCORuCaOZP32RNotGwCmcgJQGAQOydKEkCOtNKj8REx0plkgSITJ2lGAOIRgoNKQCBh6k+pBCfSmBIClKjRhADgJwEwRBADpIU6AGlOEKIIAeEoSCYoAZPCGUpQAaFyHUmJQA5KaUDihlAEspkIKIFADEJIXFCXIAJCUtSaUCGKZJyAFADuUZCkKjckJjSkgnskjBBwiCjp7D0CJ6BkgKkYVyhGEIZ1AlEucI2oAmlPKhCQTGTAI1A1EgCRKVGjagApSlMmcgBSjBQNRBADkoS5N1TPQAiUgUyNAApJj+qJqQAlCichKYCJSBTHZOPv6oEA8qOUVRAUgH1J5TdEyAHLkEpihH39UASFyBxTH7+qF+6CdEko0kx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data:image/jpeg;base64,/9j/4AAQSkZJRgABAQAAAQABAAD/2wCEAAkGBxITEhUSExMWFRUXFxcaFRcXGBcXGBgYFxcWFxcXFxcYHSggGB0lHRUVITEhJSkrLi4uFx8zODMtNygtLisBCgoKDg0OGxAQGzAlHyUvLS0tLS0tLS0tLS0tLS0tLS0tLS0tLS0tLS0tLS0tLS0tLS0tLS0tLS0tLS0tLS0tLf/AABEIALkBEQMBIgACEQEDEQH/xAAcAAABBQEBAQAAAAAAAAAAAAACAAEDBQYEBwj/xAA6EAABAwIEBAQEBQMEAgMAAAABAAIRAyEEBRIxBkFRYRMicZEygaHwFLHB0eFCUvEHFSNiFnIkU5L/xAAYAQADAQEAAAAAAAAAAAAAAAAAAQIDBP/EACQRAAIDAAICAgMBAQEAAAAAAAABAgMREiETMQRBIjJRYXFC/9oADAMBAAIRAxEAPwD08I2qJpUrQszmESkCkSkExhAIgmajCYDFCVJCbSgBNRJgE8oGJCWqQJFAAAJIkoQAIRJw1OQgAQiTtCKEDASlEQmhAAkpwnITwgCMpkRCGEAMUkikECEUyIhCgAShRkJigQJKEokxQABQlGUBSECkiSSEMwKdqjFkSaGOQlCaUTUaMNqKEIUjUwEAnhIJSgYiEMI5TwgBgEwRwlpQMGEoUiaEAC0ImtTgIgUADCSJNCAGhKE6coAEBIp0xQABCFGmQABCYBGUgEACUKIpkCYKEoyhKBAwmIRFAUANCEowmKQgEkpSSwBAJKIYkdPyUjaoS0lNDwjaVG54QtclpWnWxyUqNpRAq9GSynTAp0wCaEoSlOEDHCOVGCilACTpoTwgBEpJwE0IGOCnTBJACJSlJKEAMShRQmhAApinKSBDJJSmcUANCZIuA5qJ1dvVAtJCmKgdim+q562PjoO5KTeCckjtKBzh1CrjjNX9UjtshLgUaTzLB1YDmueriwuamNx0QVXwlpLn0T/i+yS4fHKSnmZ+QahiJCnq1IO2wUNEAQEqhkF3Un9gofSJTeGNxfHzGPewggtJEW3HqtJk+eeJSFQ2tMLynOMBFYuLfNqdqHxajvq1EW3C2NAaMOGCbtge35rnTa9Mx8jX2aNvGFGY1j3CvMLmYcAQvDKWXl2Ia0OJAuZgTHMDmJW4bWd+Hc292uAAsexF+vJWrZJ99lq6SPQmZo0nl7rrGLb39l4PlOIxniMYdQh7RdxvLrWP3ZexYd9gt65uW6bQtbeMtjim9/ZEzEt6qubUmwTVKsT6x8gtDTmWwrN6hE2oOoWPr8SUWuLdYJFiO6nw+eUXM8TWA3qVHkjuaJXR/pqxVHUe6MPHUe4XmeI4/oB7mAGBsdNndx27rQ5RnjatIVS2Adudon3QrIt4Cvi2ao1m9R7peM3qPdeX8R8aPoObUaCaJEEFo+K/wu/dXPCOfOxDZfzu0xHy725pK1N4JXpvDa+O3+4e4T+KOo9wuLXbZcGaYvwqbnBocWiY2mT1+a1fS00c8Wl74o6j3QnEN/uHusdh+Ig9tgA6Cd5bbfoVk8d/qFWa4N8NslxaIHexM7brN2xM38iJ62cSz+4KKpjWjr7Lz/h/iWrUadZZUJLtJZAECOXPdZvi7OMTOqnUcLkFk29QOcdFLuX0S/kL6PXW5k0mBc9JCk/FegXjnB2ZPAbUnU/UdVzdvMmbi/qvTcPiJggiCJCqufIcLeXTLF1c9bG37KJ9XqSoNUhw+YTVRJK0KcjmzrNG0KRquBICxdb/AFHadIZT1FxAjndX3GTB+HLetv3XjmFwoZiGnkHmzp2G0WvYrnlJ8mjCUnrWnt/+4F1PU3eLevQryXibibEveaVQlpB/pMCFvuHwXsLiXSNwbSORhZHijLg+qHNAm+8D4hYid4IWblrTZnz3HI1vBuNL6egzqZGqb791p5Xn3DE0NJJLtLLl1i6899gCtzQxTXtDmmxWlUk1hVcusLBtiO4XNX3U02a7uoMSYJWxrL0DrCSikJLPEZaT0xv2CVby0x6XRtZAd6I8VOkxcgWCtmmdHmFctDpAABOoNcRqLZnVHIbq2xuJ00C5u7YI5WkCQY6FVWMoDX8HnALBINpBtb1T5lVDabmkw409MbwYG5+S4Ps40c/CeBBrHyFraQdpLjJdq3n3VznDA2mbXtf0IkeygyLyu1AOJBh0kAP1DUXNHryQ8XYjQxx/p/U2H5q/ZXsPBUSXkhxeKj2uY3bS0dP4XozKcLy/g/EtqFgmzXRBECbSW3vMr1WlcLf4/wBm1K9iwzDK58Z8Le8/VdtDc+igxA8rfT9l0NHQ10eQZ/w+W1S+TEy5psL8xG++y0eVsa2g1kN0kAE7bST6bp+K8SxgLnbbHtuRbqs9kuc1KoA06mudpAb/AEibuJ9Fwdp/8OJ6c+fZMatZ7yC0NYwEh0kjYw3lZarKK2mjpIhjZAi0iLFGcIA2qWiztnE3tCOjTJDnATBBAPSBNk46LWZ3H5f41UnzEkaTqNmgXlreq1PCTNIgQPh25RYm/X9FV0ydc69Rl8kchFrdlZcMjmLCBbmTNyU6/wB0OH7I29N8tlVnEFPU17OrZ/8AyQY+itGj/jC58wZ5hO0GV2yWrDtmtjh5bhtep/mgBxEDqI295KhzHhk4guLT52tlomJjlb7sjZWHjVDtDyet4Av9FreH2Alzuf8AC4a1rw4YezA8J6w4B/lLdWoTtBjZX2MwAqA3m67c2y9zahItqtMRc7Gef8Lmw+LsWAQRf7/NEun2D99kzcCKNRpgQWnSeYt5hZaHIaovTudNxN/KVS5hFSkDBgAtMbw7p9F15BQcxzQAS1rNMneL3PLdaQeT6Lh1Lo07Dc+iOr8R9EOHG8o6oHuJXUdX0Z3jGoBRDiYAI+pAWEw2GFSq0t06mkGxErW/6i03/gnlvUe0grBZBiHiuxzxEg72BmDb2C5LF+WnNYu9Nfh6/wCHYXOc4ho0u1WJBMkjpFvdUgzqnVrDw3h3y77GVbcX0D4BcREtLekztftK81yXDObXp33dHqOqhR1PRKCaev0b7N2mmNQIaAC7Vyg9h0XBwvxEW1RTJ8rzaNr7enotQ7BeJR2EwRfmI2uqvhTgctIq1bFriWgdOUoghRiegYcyw+4SxQn2RFmkH6BO28WK6zpzrDk0J11+EeiSnBcCZ9OxsiDQVY6FDiaY0m3orw24mXzXKWOJMQeR7rG8QYJ4Y8gE6hfr0IC9ExzrBc9DCNfci1+V791yzhssRzSrTfRhuHcqrf1CRYgEXAjbsrbiXhWpiKbWMMDUC4dQBtPutzQwUCA0AKcYU9lpGnF2VGjDzbh7g2pRqscSXNaTY/yt/TpmZvC7/wAORtB9Ui1wto9iFrCHE1jUonM0Xjsues6A30Xc5rt9B+igq0bQQRv9VTKaPH+PiXG5gzHWZkAQPVDwbRMNawtgv0ugEQd3XKuOMuDnOLsQ15cAS4tvO0WI5qx4Tyt7KdPUNBEktLSLRZxtd0Lix+mcbT/UtMxptawCwE3Hb/KxGPzV1L/jMzUO7fiAG4PqI+q9NZl7KrTPP5fRctfhPDu06wSG7CbStZVyb1Fyqk+0YfK6tR2gtYWvJe003+bygAhxO9ytTw7lr2ECIEduoJsO9le5ZkFCkS5jTJ63/RWtOg1t7z6FVXTj1lQoaeshpN8pH3uo8bTmD13Xa0fcFROaHCDPMEQbrdnQ10eD5zjA3F1GiNPiEXnewA+i9B4PqtdSkC8wek9AuvEcC0JcWPewudq8wDw1wEAjUOkblS5LkbsJTLNesF5cXXBM9tlzwg09ZyquSfaDzbC62WuQZHyXlueuqNrmkzUXdHGC69pj1XslQHyja9/Tt9FBUyWk54qOphzm/CXXg/NVOvXqKlVr1GN4M8aprp1WFobsSCWk+uxhbbB4MNEAep5k913UMAQALAch/C6Rhv8AsfkArhBRRpCricdKlBTGmDE8rfVd4wze59SjNMdFZpxKXGYKnUaab/M07hV7+G8OY/4ttrdFq9CYqHFP2J1p+yjq5frbpcyW/wBpVVW4VwxIPghpBkWWvUWKA0z0+/1ScIsTqRnqeXEO38o29VYtpzAT1ELKg1BNRS9EqKR1ig0cki1SygcUzQj0p06SWCOxzoXLiqoghZ/NM5bTA80k+i4cv4jY8xN5jp9Fm74bmkO5ei/qAFT4WmJAC5aTg5d+DaJJ9losfY49neAjCiBRhyo2JITEJtSdAAkFIhPKiqOgSUAc2JpC+yqamBfMtNpt2tCsdRkmxBRC8QPVS4pmTSZJl9ACRvzPzn9lZNaOi48I2C6ece112AqjWPoJJDKdMocJJJIAEhV+MpDzN5EA/VWLlxYudXaEEy9FQyk+ZfpgRAHUTJnn2Vhh7uHpKg9R6yj8TS4OmxseyWYZrosikga4HYokzQSaUiUJKQDkoSUD6zRu4D5qMYlh2MoFqJHOUeIPlPoo34jkAfUrlxDubnWHsl6E5DOa0C5hQPrti0WWYz7ioAinR0kl0FxNgpcHmjHANdIdbYEi5PPb/Kx8qbxHM7VuI01PGOImFy43O6dP4yG+pUNJYninU9xbyU2WOKJna0jWf+W4f/7W+6S8m/8AHK/ZJT5f9F5H/S5yx7q9OQTzu4gExEkLvZkzaMVJcTYkk3M3i23yR5FlxqVJDQ4MPkdNhI3PJ0dFf5zQDWdQ0D1Mf4WPHU2Y57ZLkOL1Hc+hAWsp9RZea5CXeM29um++wXolB1guj471M6KJajo8ZwMTP0UoqO7e65aRuVO8rpOhMGpmBbuQEP8Auk7ELz7i+vUL3eHr1Bt7EtDuQ7iPzVNw5jatV0kulpgtg6QZufsrkfyGm8Rzu96erYrMtLdTnADsstmXF7GkBpkkx19zNuqfNGudh3CC4mA0jk4kR6BYOnlc1T/yBz6T2a2hrrTYiTY73SnZJ/4TOyR6Zlmcud8duc8oPZXeHxgWJw3kkEyOn3yWpwNQFo2PyV0zb6Lrm/RaVKpFwYQU84aTGpp9Cs1xfULKBMukkARtcxBXmFd72vqMZVd5CJZNwDcgHt+yc7WniHK5p9H0AzFtPUffUKUYlvX6FZXhnFOLGiTGkEE7/OFpJW0JclpvCfJaTfi29/YpHGN7+xXPSqWXBmNcghrRJIJjrvYKpPFo3LFp31sxA5fMkBcdTF6gXBwmQLben1Xj+c5/WDxoOol0O8zgGjnznqPktJwRiCKQBIMvcRJ2E7j6rCNzb9HN52zY1KjydMWO5mIvz7rMcRcUnCua0Olnm16mg3GwbEX39lqDMEjpK8w4zpucyRpHncXzvtaOn8os1CslhsOH+LqVdwGm5E6gCNP/ALA7H0JWlxeOFNpe55a0bmT8l49wZQLdRFg4iOu9t/sLW8Ssc+mKWpw1t3JnTEG3pClWNJiVrSZev4poTBqPH59BYGVc0oN9+8leC4HCasQHOfqa4kuLZBdpMR2khezcN19VJs8grrm3LGXCbbxllUaOiai6wR1tkDBstcNPskcVQ8S4xukU5Mm8Dp3V49YDPMeDXbqeQ4y1oDfKQDBk9SVje8WGd0sWGexWUF9RxA+QO4G4+Ysrek6pqeXPaaZ0ig0QXNIgRETG6lwjPKJNwSOXI2utBTwzX0ydLdX90CZ9d1zRi2jmS0mwVUuaQTcb9+6oMwouL9p6j8rrtoYgC20GDccv8LmfiQX2PXnKcpckEnpH+Eqf2/VJWOspJcBA8Ij/AOPTN7tDiT3uVDxViwGFvMxH6XU3D9MspNAEQ3ZZLijHl1QtB8sbbHeN4V/+EkPfxwuuFqLTWJAjYnncLfNasbwabGe1/Ufwtk162+OvxNqPQdPc/fJNiKkNd6JN5+q48yraWOJ5R7WlazeRbNm8RQ43A63Fr9bi1/iAggahFgR05QuXK8NoJ1QLmANhJNkLc3FR5I8zY8sO3AmdI/qsjqOAptczYgGZnff2/RcXTeo420y5xOh9JzSS1pAkj81T1MKXEAaQS4G3lLoNi6N4AXNiMYQHHVIEGe15nkdl0YfFl+sipTawmmKMRqaB8U/d5Q58huWnXjcO5jtYgdfsbqTI80aTpnbf1VjmdMOpkb2hea0qj6OILgfKXRH5/krkvHLUVJ8X0ej8UHVQLQAXOLQ1vUzOywmYYANqTUawtcQKrm/ESNmk8uhWsdjg9jXAt1NI0gneRB7jmqOpgWtmnTaWgP1FxOuXc5PNFj5PUKx69L/LXhpaW9hHRq11J8gLDZc+HnpH8LXYN1h6Ba/HfRvSyakbe/5lV+aOdEsALhYe1/0XeyPYn81QcWY11GmXNIE8zNpOmRA3Wtn69l2PImA4hy9tSXAnnLYPxOPxDoIlajJaeiA6JDQIAgeqqPxbXOqsa0zTbIqSSHjdw0xA5x6K1xdXSWuaYnmQLCN7rii/v+HGujTVMSwNMuAssRn+G1scKYDiAT6/YlQvzpxc6HMe4CGg2HsrzJqWslzonSA4DkVpKbm8KcubM/wedtQ0mTbltbf5rUZ80Gmwt3B/yqXF0fDqyACDvN+cCI5rlfm7XuaHvLGzpbHN0qVLpxZPLE0c5wemrrNoJADRAFp3Wy4VrWLe8+/O/osriar/AAqvlktdDTzJPw/mpuF84d4jWyx0nS6D5mmbC4veUq3kkx1vJaejPuFDT2TtcmDtwu/Tt0N6zebZeQXPa4C5fBAPzE85K0RK5cUyR16jqOf32WVsVJGc48kec4vGtpkCZba881osizAu8v8AhZTizIX1MQ/Q2ASCBeI2dYW6n5K+4QyWuxx8S9MRpkQVzRXfRzRXfRnf9Q8Y5j3FouX6Rv5QwC8dSSSqjg/FVXuLSSQI+RJXoXEnCP4ggseGiQXzeYQZVwXRoO16jfccj8lSh1mF5+LWdkiSvvAZ/afZMq8MheNkxwhAgCB3BWWx/Bgc8vmJ7/uvSA1CaYWkqos6XSmZTI8p8ERflzHdXbWLvFIdAmNAdFUIqKwca+KxHCxcuZ4YvY4N3gx8xEq6FBvRI4QdT9E5RUlg3DTyfLuFK1NweQ17mggQ6N+vutQ3KHeEBYGNuW5O61/4Luhdgj1CyVC+zJfHR47nWJeHmiAQGtJPQzYA9R2V1wvTLhTc7TrB85a2xHLkt5UyUEzpE+o/ZTUcs07AffyUR+O0+yFRLTlfhiWxHJYDi7AOFRjQx0ON3NvaLX5fNeoig77P8IHYJx/tWtlXI1nVyPHMjwWIpVA97Q4l0ASH6m8gCB5b8wVvMPl1Q0Q0sAgk7kEz2PMStKzLSNg37+SmGEd2/NKFOeyY0f0wmGwb6dSANzEmQYNyOluq12HENC6jgXf9fZF+Gf0HurrhwLhXxIKYt7lZT/UDAPq0NDQSDGwm8npf/K2jaD+g9/4QuwjjuG+8qpx5LCpw5LDx3KOHsTTLR5iDudhHSDdajirLnGi5wbsLgXsBNvaFt/wThsGpjg3dAR6/wslT0+zLwez58wmDrOrB722e6w5iNiAF63kGALaYcGeYwSZiZA5FaL/aBv4TJ+X7Lobgnf8AX3P6BVGvHrHGp7rMLxTlz2tFQSPMA7mNMyTPYBYnKqGID9fht0eIQ1rpJg7PB3gL26pl+oEOIIO40yD6yo6GTU2fCA3/ANWtH6KJU6yXQ96M3S4dBolj3ed19Q2nlI5jso8q4Zp0XanOa4yHANaWiRzNzK2LME0byfUn9FMykBsAPQLRVxNFQisZTtsT8kxoukQ09+StSE2lWacSvNF3T3KD8I7cuHsrItQlqMDiisOA5yJ9FIMB1cu6EyWIOCORuCaOZP32RNotGwCmcgJQGAQOydKEkCOtNKj8REx0plkgSITJ2lGAOIRgoNKQCBh6k+pBCfSmBIClKjRhADgJwEwRBADpIU6AGlOEKIIAeEoSCYoAZPCGUpQAaFyHUmJQA5KaUDihlAEspkIKIFADEJIXFCXIAJCUtSaUCGKZJyAFADuUZCkKjckJjSkgnskjBBwiCjp7D0CJ6BkgKkYVyhGEIZ1AlEucI2oAmlPKhCQTGTAI1A1EgCRKVGjagApSlMmcgBSjBQNRBADkoS5N1TPQAiUgUyNAApJj+qJqQAlCichKYCJSBTHZOPv6oEA8qOUVRAUgH1J5TdEyAHLkEpihH39UASFyBxTH7+qF+6CdEko0kx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data:image/jpeg;base64,/9j/4AAQSkZJRgABAQAAAQABAAD/2wCEAAkGBxITEhUSExMWFRUXFxcaFRcXGBcXGBgYFxcWFxcXFxcYHSggGB0lHRUVITEhJSkrLi4uFx8zODMtNygtLisBCgoKDg0OGxAQGzAlHyUvLS0tLS0tLS0tLS0tLS0tLS0tLS0tLS0tLS0tLS0tLS0tLS0tLS0tLS0tLS0tLS0tLf/AABEIALkBEQMBIgACEQEDEQH/xAAcAAABBQEBAQAAAAAAAAAAAAACAAEDBQYEBwj/xAA6EAABAwIEBAQEBQMEAgMAAAABAAIRAyEEBRIxBkFRYRMicZEygaHwFLHB0eFCUvEHFSNiFnIkU5L/xAAYAQADAQEAAAAAAAAAAAAAAAAAAQIDBP/EACQRAAIDAAICAgMBAQEAAAAAAAABAgMREiETMQRBIjJRYXFC/9oADAMBAAIRAxEAPwD08I2qJpUrQszmESkCkSkExhAIgmajCYDFCVJCbSgBNRJgE8oGJCWqQJFAAAJIkoQAIRJw1OQgAQiTtCKEDASlEQmhAAkpwnITwgCMpkRCGEAMUkikECEUyIhCgAShRkJigQJKEokxQABQlGUBSECkiSSEMwKdqjFkSaGOQlCaUTUaMNqKEIUjUwEAnhIJSgYiEMI5TwgBgEwRwlpQMGEoUiaEAC0ImtTgIgUADCSJNCAGhKE6coAEBIp0xQABCFGmQABCYBGUgEACUKIpkCYKEoyhKBAwmIRFAUANCEowmKQgEkpSSwBAJKIYkdPyUjaoS0lNDwjaVG54QtclpWnWxyUqNpRAq9GSynTAp0wCaEoSlOEDHCOVGCilACTpoTwgBEpJwE0IGOCnTBJACJSlJKEAMShRQmhAApinKSBDJJSmcUANCZIuA5qJ1dvVAtJCmKgdim+q562PjoO5KTeCckjtKBzh1CrjjNX9UjtshLgUaTzLB1YDmueriwuamNx0QVXwlpLn0T/i+yS4fHKSnmZ+QahiJCnq1IO2wUNEAQEqhkF3Un9gofSJTeGNxfHzGPewggtJEW3HqtJk+eeJSFQ2tMLynOMBFYuLfNqdqHxajvq1EW3C2NAaMOGCbtge35rnTa9Mx8jX2aNvGFGY1j3CvMLmYcAQvDKWXl2Ia0OJAuZgTHMDmJW4bWd+Hc292uAAsexF+vJWrZJ99lq6SPQmZo0nl7rrGLb39l4PlOIxniMYdQh7RdxvLrWP3ZexYd9gt65uW6bQtbeMtjim9/ZEzEt6qubUmwTVKsT6x8gtDTmWwrN6hE2oOoWPr8SUWuLdYJFiO6nw+eUXM8TWA3qVHkjuaJXR/pqxVHUe6MPHUe4XmeI4/oB7mAGBsdNndx27rQ5RnjatIVS2Adudon3QrIt4Cvi2ao1m9R7peM3qPdeX8R8aPoObUaCaJEEFo+K/wu/dXPCOfOxDZfzu0xHy725pK1N4JXpvDa+O3+4e4T+KOo9wuLXbZcGaYvwqbnBocWiY2mT1+a1fS00c8Wl74o6j3QnEN/uHusdh+Ig9tgA6Cd5bbfoVk8d/qFWa4N8NslxaIHexM7brN2xM38iJ62cSz+4KKpjWjr7Lz/h/iWrUadZZUJLtJZAECOXPdZvi7OMTOqnUcLkFk29QOcdFLuX0S/kL6PXW5k0mBc9JCk/FegXjnB2ZPAbUnU/UdVzdvMmbi/qvTcPiJggiCJCqufIcLeXTLF1c9bG37KJ9XqSoNUhw+YTVRJK0KcjmzrNG0KRquBICxdb/AFHadIZT1FxAjndX3GTB+HLetv3XjmFwoZiGnkHmzp2G0WvYrnlJ8mjCUnrWnt/+4F1PU3eLevQryXibibEveaVQlpB/pMCFvuHwXsLiXSNwbSORhZHijLg+qHNAm+8D4hYid4IWblrTZnz3HI1vBuNL6egzqZGqb791p5Xn3DE0NJJLtLLl1i6899gCtzQxTXtDmmxWlUk1hVcusLBtiO4XNX3U02a7uoMSYJWxrL0DrCSikJLPEZaT0xv2CVby0x6XRtZAd6I8VOkxcgWCtmmdHmFctDpAABOoNcRqLZnVHIbq2xuJ00C5u7YI5WkCQY6FVWMoDX8HnALBINpBtb1T5lVDabmkw409MbwYG5+S4Ps40c/CeBBrHyFraQdpLjJdq3n3VznDA2mbXtf0IkeygyLyu1AOJBh0kAP1DUXNHryQ8XYjQxx/p/U2H5q/ZXsPBUSXkhxeKj2uY3bS0dP4XozKcLy/g/EtqFgmzXRBECbSW3vMr1WlcLf4/wBm1K9iwzDK58Z8Le8/VdtDc+igxA8rfT9l0NHQ10eQZ/w+W1S+TEy5psL8xG++y0eVsa2g1kN0kAE7bST6bp+K8SxgLnbbHtuRbqs9kuc1KoA06mudpAb/AEibuJ9Fwdp/8OJ6c+fZMatZ7yC0NYwEh0kjYw3lZarKK2mjpIhjZAi0iLFGcIA2qWiztnE3tCOjTJDnATBBAPSBNk46LWZ3H5f41UnzEkaTqNmgXlreq1PCTNIgQPh25RYm/X9FV0ydc69Rl8kchFrdlZcMjmLCBbmTNyU6/wB0OH7I29N8tlVnEFPU17OrZ/8AyQY+itGj/jC58wZ5hO0GV2yWrDtmtjh5bhtep/mgBxEDqI295KhzHhk4guLT52tlomJjlb7sjZWHjVDtDyet4Av9FreH2Alzuf8AC4a1rw4YezA8J6w4B/lLdWoTtBjZX2MwAqA3m67c2y9zahItqtMRc7Gef8Lmw+LsWAQRf7/NEun2D99kzcCKNRpgQWnSeYt5hZaHIaovTudNxN/KVS5hFSkDBgAtMbw7p9F15BQcxzQAS1rNMneL3PLdaQeT6Lh1Lo07Dc+iOr8R9EOHG8o6oHuJXUdX0Z3jGoBRDiYAI+pAWEw2GFSq0t06mkGxErW/6i03/gnlvUe0grBZBiHiuxzxEg72BmDb2C5LF+WnNYu9Nfh6/wCHYXOc4ho0u1WJBMkjpFvdUgzqnVrDw3h3y77GVbcX0D4BcREtLekztftK81yXDObXp33dHqOqhR1PRKCaev0b7N2mmNQIaAC7Vyg9h0XBwvxEW1RTJ8rzaNr7enotQ7BeJR2EwRfmI2uqvhTgctIq1bFriWgdOUoghRiegYcyw+4SxQn2RFmkH6BO28WK6zpzrDk0J11+EeiSnBcCZ9OxsiDQVY6FDiaY0m3orw24mXzXKWOJMQeR7rG8QYJ4Y8gE6hfr0IC9ExzrBc9DCNfci1+V791yzhssRzSrTfRhuHcqrf1CRYgEXAjbsrbiXhWpiKbWMMDUC4dQBtPutzQwUCA0AKcYU9lpGnF2VGjDzbh7g2pRqscSXNaTY/yt/TpmZvC7/wAORtB9Ui1wto9iFrCHE1jUonM0Xjsues6A30Xc5rt9B+igq0bQQRv9VTKaPH+PiXG5gzHWZkAQPVDwbRMNawtgv0ugEQd3XKuOMuDnOLsQ15cAS4tvO0WI5qx4Tyt7KdPUNBEktLSLRZxtd0Lix+mcbT/UtMxptawCwE3Hb/KxGPzV1L/jMzUO7fiAG4PqI+q9NZl7KrTPP5fRctfhPDu06wSG7CbStZVyb1Fyqk+0YfK6tR2gtYWvJe003+bygAhxO9ytTw7lr2ECIEduoJsO9le5ZkFCkS5jTJ63/RWtOg1t7z6FVXTj1lQoaeshpN8pH3uo8bTmD13Xa0fcFROaHCDPMEQbrdnQ10eD5zjA3F1GiNPiEXnewA+i9B4PqtdSkC8wek9AuvEcC0JcWPewudq8wDw1wEAjUOkblS5LkbsJTLNesF5cXXBM9tlzwg09ZyquSfaDzbC62WuQZHyXlueuqNrmkzUXdHGC69pj1XslQHyja9/Tt9FBUyWk54qOphzm/CXXg/NVOvXqKlVr1GN4M8aprp1WFobsSCWk+uxhbbB4MNEAep5k913UMAQALAch/C6Rhv8AsfkArhBRRpCricdKlBTGmDE8rfVd4wze59SjNMdFZpxKXGYKnUaab/M07hV7+G8OY/4ttrdFq9CYqHFP2J1p+yjq5frbpcyW/wBpVVW4VwxIPghpBkWWvUWKA0z0+/1ScIsTqRnqeXEO38o29VYtpzAT1ELKg1BNRS9EqKR1ig0cki1SygcUzQj0p06SWCOxzoXLiqoghZ/NM5bTA80k+i4cv4jY8xN5jp9Fm74bmkO5ei/qAFT4WmJAC5aTg5d+DaJJ9losfY49neAjCiBRhyo2JITEJtSdAAkFIhPKiqOgSUAc2JpC+yqamBfMtNpt2tCsdRkmxBRC8QPVS4pmTSZJl9ACRvzPzn9lZNaOi48I2C6ece112AqjWPoJJDKdMocJJJIAEhV+MpDzN5EA/VWLlxYudXaEEy9FQyk+ZfpgRAHUTJnn2Vhh7uHpKg9R6yj8TS4OmxseyWYZrosikga4HYokzQSaUiUJKQDkoSUD6zRu4D5qMYlh2MoFqJHOUeIPlPoo34jkAfUrlxDubnWHsl6E5DOa0C5hQPrti0WWYz7ioAinR0kl0FxNgpcHmjHANdIdbYEi5PPb/Kx8qbxHM7VuI01PGOImFy43O6dP4yG+pUNJYninU9xbyU2WOKJna0jWf+W4f/7W+6S8m/8AHK/ZJT5f9F5H/S5yx7q9OQTzu4gExEkLvZkzaMVJcTYkk3M3i23yR5FlxqVJDQ4MPkdNhI3PJ0dFf5zQDWdQ0D1Mf4WPHU2Y57ZLkOL1Hc+hAWsp9RZea5CXeM29um++wXolB1guj471M6KJajo8ZwMTP0UoqO7e65aRuVO8rpOhMGpmBbuQEP8Auk7ELz7i+vUL3eHr1Bt7EtDuQ7iPzVNw5jatV0kulpgtg6QZufsrkfyGm8Rzu96erYrMtLdTnADsstmXF7GkBpkkx19zNuqfNGudh3CC4mA0jk4kR6BYOnlc1T/yBz6T2a2hrrTYiTY73SnZJ/4TOyR6Zlmcud8duc8oPZXeHxgWJw3kkEyOn3yWpwNQFo2PyV0zb6Lrm/RaVKpFwYQU84aTGpp9Cs1xfULKBMukkARtcxBXmFd72vqMZVd5CJZNwDcgHt+yc7WniHK5p9H0AzFtPUffUKUYlvX6FZXhnFOLGiTGkEE7/OFpJW0JclpvCfJaTfi29/YpHGN7+xXPSqWXBmNcghrRJIJjrvYKpPFo3LFp31sxA5fMkBcdTF6gXBwmQLben1Xj+c5/WDxoOol0O8zgGjnznqPktJwRiCKQBIMvcRJ2E7j6rCNzb9HN52zY1KjydMWO5mIvz7rMcRcUnCua0Olnm16mg3GwbEX39lqDMEjpK8w4zpucyRpHncXzvtaOn8os1CslhsOH+LqVdwGm5E6gCNP/ALA7H0JWlxeOFNpe55a0bmT8l49wZQLdRFg4iOu9t/sLW8Ssc+mKWpw1t3JnTEG3pClWNJiVrSZev4poTBqPH59BYGVc0oN9+8leC4HCasQHOfqa4kuLZBdpMR2khezcN19VJs8grrm3LGXCbbxllUaOiai6wR1tkDBstcNPskcVQ8S4xukU5Mm8Dp3V49YDPMeDXbqeQ4y1oDfKQDBk9SVje8WGd0sWGexWUF9RxA+QO4G4+Ysrek6pqeXPaaZ0ig0QXNIgRETG6lwjPKJNwSOXI2utBTwzX0ydLdX90CZ9d1zRi2jmS0mwVUuaQTcb9+6oMwouL9p6j8rrtoYgC20GDccv8LmfiQX2PXnKcpckEnpH+Eqf2/VJWOspJcBA8Ij/AOPTN7tDiT3uVDxViwGFvMxH6XU3D9MspNAEQ3ZZLijHl1QtB8sbbHeN4V/+EkPfxwuuFqLTWJAjYnncLfNasbwabGe1/Ufwtk162+OvxNqPQdPc/fJNiKkNd6JN5+q48yraWOJ5R7WlazeRbNm8RQ43A63Fr9bi1/iAggahFgR05QuXK8NoJ1QLmANhJNkLc3FR5I8zY8sO3AmdI/qsjqOAptczYgGZnff2/RcXTeo420y5xOh9JzSS1pAkj81T1MKXEAaQS4G3lLoNi6N4AXNiMYQHHVIEGe15nkdl0YfFl+sipTawmmKMRqaB8U/d5Q58huWnXjcO5jtYgdfsbqTI80aTpnbf1VjmdMOpkb2hea0qj6OILgfKXRH5/krkvHLUVJ8X0ej8UHVQLQAXOLQ1vUzOywmYYANqTUawtcQKrm/ESNmk8uhWsdjg9jXAt1NI0gneRB7jmqOpgWtmnTaWgP1FxOuXc5PNFj5PUKx69L/LXhpaW9hHRq11J8gLDZc+HnpH8LXYN1h6Ba/HfRvSyakbe/5lV+aOdEsALhYe1/0XeyPYn81QcWY11GmXNIE8zNpOmRA3Wtn69l2PImA4hy9tSXAnnLYPxOPxDoIlajJaeiA6JDQIAgeqqPxbXOqsa0zTbIqSSHjdw0xA5x6K1xdXSWuaYnmQLCN7rii/v+HGujTVMSwNMuAssRn+G1scKYDiAT6/YlQvzpxc6HMe4CGg2HsrzJqWslzonSA4DkVpKbm8KcubM/wedtQ0mTbltbf5rUZ80Gmwt3B/yqXF0fDqyACDvN+cCI5rlfm7XuaHvLGzpbHN0qVLpxZPLE0c5wemrrNoJADRAFp3Wy4VrWLe8+/O/osriar/AAqvlktdDTzJPw/mpuF84d4jWyx0nS6D5mmbC4veUq3kkx1vJaejPuFDT2TtcmDtwu/Tt0N6zebZeQXPa4C5fBAPzE85K0RK5cUyR16jqOf32WVsVJGc48kec4vGtpkCZba881osizAu8v8AhZTizIX1MQ/Q2ASCBeI2dYW6n5K+4QyWuxx8S9MRpkQVzRXfRzRXfRnf9Q8Y5j3FouX6Rv5QwC8dSSSqjg/FVXuLSSQI+RJXoXEnCP4ggseGiQXzeYQZVwXRoO16jfccj8lSh1mF5+LWdkiSvvAZ/afZMq8MheNkxwhAgCB3BWWx/Bgc8vmJ7/uvSA1CaYWkqos6XSmZTI8p8ERflzHdXbWLvFIdAmNAdFUIqKwca+KxHCxcuZ4YvY4N3gx8xEq6FBvRI4QdT9E5RUlg3DTyfLuFK1NweQ17mggQ6N+vutQ3KHeEBYGNuW5O61/4Luhdgj1CyVC+zJfHR47nWJeHmiAQGtJPQzYA9R2V1wvTLhTc7TrB85a2xHLkt5UyUEzpE+o/ZTUcs07AffyUR+O0+yFRLTlfhiWxHJYDi7AOFRjQx0ON3NvaLX5fNeoig77P8IHYJx/tWtlXI1nVyPHMjwWIpVA97Q4l0ASH6m8gCB5b8wVvMPl1Q0Q0sAgk7kEz2PMStKzLSNg37+SmGEd2/NKFOeyY0f0wmGwb6dSANzEmQYNyOluq12HENC6jgXf9fZF+Gf0HurrhwLhXxIKYt7lZT/UDAPq0NDQSDGwm8npf/K2jaD+g9/4QuwjjuG+8qpx5LCpw5LDx3KOHsTTLR5iDudhHSDdajirLnGi5wbsLgXsBNvaFt/wThsGpjg3dAR6/wslT0+zLwez58wmDrOrB722e6w5iNiAF63kGALaYcGeYwSZiZA5FaL/aBv4TJ+X7Lobgnf8AX3P6BVGvHrHGp7rMLxTlz2tFQSPMA7mNMyTPYBYnKqGID9fht0eIQ1rpJg7PB3gL26pl+oEOIIO40yD6yo6GTU2fCA3/ANWtH6KJU6yXQ96M3S4dBolj3ed19Q2nlI5jso8q4Zp0XanOa4yHANaWiRzNzK2LME0byfUn9FMykBsAPQLRVxNFQisZTtsT8kxoukQ09+StSE2lWacSvNF3T3KD8I7cuHsrItQlqMDiisOA5yJ9FIMB1cu6EyWIOCORuCaOZP32RNotGwCmcgJQGAQOydKEkCOtNKj8REx0plkgSITJ2lGAOIRgoNKQCBh6k+pBCfSmBIClKjRhADgJwEwRBADpIU6AGlOEKIIAeEoSCYoAZPCGUpQAaFyHUmJQA5KaUDihlAEspkIKIFADEJIXFCXIAJCUtSaUCGKZJyAFADuUZCkKjckJjSkgnskjBBwiCjp7D0CJ6BkgKkYVyhGEIZ1AlEucI2oAmlPKhCQTGTAI1A1EgCRKVGjagApSlMmcgBSjBQNRBADkoS5N1TPQAiUgUyNAApJj+qJqQAlCichKYCJSBTHZOPv6oEA8qOUVRAUgH1J5TdEyAHLkEpihH39UASFyBxTH7+qF+6CdEko0kx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8" name="Picture 8" descr="https://cdn.britannica.com/s:700x450/04/185404-050-41B300D0/Conjugation-form-sexual-reproduction-Spirogyra-conjugation-tubes.jpg"/>
          <p:cNvPicPr>
            <a:picLocks noChangeAspect="1" noChangeArrowheads="1"/>
          </p:cNvPicPr>
          <p:nvPr/>
        </p:nvPicPr>
        <p:blipFill>
          <a:blip r:embed="rId3" cstate="print"/>
          <a:srcRect t="3521" r="7920"/>
          <a:stretch>
            <a:fillRect/>
          </a:stretch>
        </p:blipFill>
        <p:spPr bwMode="auto">
          <a:xfrm>
            <a:off x="4499992" y="0"/>
            <a:ext cx="4499992" cy="3195368"/>
          </a:xfrm>
          <a:prstGeom prst="rect">
            <a:avLst/>
          </a:prstGeom>
          <a:noFill/>
        </p:spPr>
      </p:pic>
      <p:sp>
        <p:nvSpPr>
          <p:cNvPr id="9" name="Прямоугольник 8"/>
          <p:cNvSpPr/>
          <p:nvPr/>
        </p:nvSpPr>
        <p:spPr>
          <a:xfrm>
            <a:off x="5580112" y="3284984"/>
            <a:ext cx="3024336" cy="400110"/>
          </a:xfrm>
          <a:prstGeom prst="rect">
            <a:avLst/>
          </a:prstGeom>
        </p:spPr>
        <p:txBody>
          <a:bodyPr wrap="square">
            <a:spAutoFit/>
          </a:bodyPr>
          <a:lstStyle/>
          <a:p>
            <a:r>
              <a:rPr lang="en-US" sz="2000" i="1" dirty="0" smtClean="0"/>
              <a:t>Spirogyra</a:t>
            </a:r>
            <a:r>
              <a:rPr lang="en-US" sz="2000" dirty="0" smtClean="0"/>
              <a:t> conjugation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8640"/>
            <a:ext cx="8229600" cy="2952327"/>
          </a:xfrm>
        </p:spPr>
        <p:txBody>
          <a:bodyPr>
            <a:noAutofit/>
          </a:bodyPr>
          <a:lstStyle/>
          <a:p>
            <a:pPr marL="0" indent="0">
              <a:spcBef>
                <a:spcPts val="0"/>
              </a:spcBef>
              <a:buNone/>
            </a:pPr>
            <a:r>
              <a:rPr lang="en-US" sz="2800" b="1" dirty="0" smtClean="0"/>
              <a:t>Material: </a:t>
            </a:r>
          </a:p>
          <a:p>
            <a:pPr marL="0" indent="0">
              <a:spcBef>
                <a:spcPts val="0"/>
              </a:spcBef>
              <a:buNone/>
            </a:pPr>
            <a:r>
              <a:rPr lang="en-US" sz="2800" dirty="0" smtClean="0"/>
              <a:t>Division </a:t>
            </a:r>
            <a:r>
              <a:rPr lang="en-US" sz="2800" dirty="0" err="1" smtClean="0"/>
              <a:t>Chlorophyta</a:t>
            </a:r>
            <a:r>
              <a:rPr lang="en-US" sz="2800" dirty="0" smtClean="0"/>
              <a:t> - Green algae,</a:t>
            </a:r>
          </a:p>
          <a:p>
            <a:pPr marL="0" indent="0">
              <a:spcBef>
                <a:spcPts val="0"/>
              </a:spcBef>
              <a:buNone/>
            </a:pPr>
            <a:r>
              <a:rPr lang="en-US" sz="2800" dirty="0" smtClean="0"/>
              <a:t>Class </a:t>
            </a:r>
            <a:r>
              <a:rPr lang="en-US" sz="2800" dirty="0" err="1" smtClean="0"/>
              <a:t>Ulotrichophyceae</a:t>
            </a:r>
            <a:endParaRPr lang="en-US" sz="2800" dirty="0" smtClean="0"/>
          </a:p>
          <a:p>
            <a:pPr marL="0" indent="0">
              <a:spcBef>
                <a:spcPts val="0"/>
              </a:spcBef>
              <a:buNone/>
            </a:pPr>
            <a:r>
              <a:rPr lang="en-US" sz="2800" dirty="0" smtClean="0"/>
              <a:t>Order </a:t>
            </a:r>
            <a:r>
              <a:rPr lang="en-US" sz="2800" dirty="0" err="1" smtClean="0"/>
              <a:t>Ulvales</a:t>
            </a:r>
            <a:r>
              <a:rPr lang="en-US" sz="2800" dirty="0" smtClean="0"/>
              <a:t>, </a:t>
            </a:r>
          </a:p>
          <a:p>
            <a:pPr marL="0" indent="0">
              <a:spcBef>
                <a:spcPts val="0"/>
              </a:spcBef>
              <a:buNone/>
            </a:pPr>
            <a:r>
              <a:rPr lang="en-US" sz="2800" dirty="0" smtClean="0"/>
              <a:t>Genus </a:t>
            </a:r>
            <a:r>
              <a:rPr lang="en-US" sz="2800" i="1" dirty="0" err="1" smtClean="0"/>
              <a:t>Ulva</a:t>
            </a:r>
            <a:r>
              <a:rPr lang="en-US" sz="2800" i="1" dirty="0" smtClean="0"/>
              <a:t> </a:t>
            </a:r>
            <a:endParaRPr lang="en-US" sz="2800" dirty="0" smtClean="0"/>
          </a:p>
          <a:p>
            <a:pPr marL="0" indent="0">
              <a:spcBef>
                <a:spcPts val="0"/>
              </a:spcBef>
              <a:buNone/>
            </a:pPr>
            <a:endParaRPr lang="en-US" sz="2800" b="1" dirty="0" smtClean="0"/>
          </a:p>
          <a:p>
            <a:pPr marL="0" indent="0">
              <a:spcBef>
                <a:spcPts val="0"/>
              </a:spcBef>
              <a:buNone/>
            </a:pPr>
            <a:r>
              <a:rPr lang="en-US" sz="2800" b="1" dirty="0" smtClean="0"/>
              <a:t>Objective: </a:t>
            </a:r>
            <a:r>
              <a:rPr lang="en-US" sz="2800" dirty="0" smtClean="0"/>
              <a:t>To investigate the structural features of</a:t>
            </a:r>
            <a:r>
              <a:rPr lang="en-US" sz="2800" i="1" dirty="0" smtClean="0">
                <a:solidFill>
                  <a:schemeClr val="accent2"/>
                </a:solidFill>
              </a:rPr>
              <a:t> </a:t>
            </a:r>
            <a:r>
              <a:rPr lang="en-US" sz="2800" i="1" dirty="0" err="1" smtClean="0">
                <a:solidFill>
                  <a:schemeClr val="accent2"/>
                </a:solidFill>
              </a:rPr>
              <a:t>Ulva</a:t>
            </a:r>
            <a:r>
              <a:rPr lang="en-US" sz="2800" i="1" dirty="0" smtClean="0">
                <a:solidFill>
                  <a:schemeClr val="accent2"/>
                </a:solidFill>
              </a:rPr>
              <a:t>, </a:t>
            </a:r>
            <a:endParaRPr lang="ru-RU" sz="2800" dirty="0"/>
          </a:p>
        </p:txBody>
      </p:sp>
      <p:sp>
        <p:nvSpPr>
          <p:cNvPr id="4" name="Прямоугольник 3"/>
          <p:cNvSpPr/>
          <p:nvPr/>
        </p:nvSpPr>
        <p:spPr>
          <a:xfrm>
            <a:off x="467544" y="3429000"/>
            <a:ext cx="8064896" cy="1200329"/>
          </a:xfrm>
          <a:prstGeom prst="rect">
            <a:avLst/>
          </a:prstGeom>
        </p:spPr>
        <p:txBody>
          <a:bodyPr wrap="square">
            <a:spAutoFit/>
          </a:bodyPr>
          <a:lstStyle/>
          <a:p>
            <a:r>
              <a:rPr lang="en-US" sz="2400" b="1" dirty="0" smtClean="0"/>
              <a:t>Tasks of work: </a:t>
            </a:r>
          </a:p>
          <a:p>
            <a:r>
              <a:rPr lang="en-US" sz="2400" dirty="0" smtClean="0"/>
              <a:t>Draw the appearance of a </a:t>
            </a:r>
            <a:r>
              <a:rPr lang="en-US" sz="2400" dirty="0" err="1" smtClean="0"/>
              <a:t>thallus</a:t>
            </a:r>
            <a:r>
              <a:rPr lang="en-US" sz="2400" dirty="0" smtClean="0"/>
              <a:t> of </a:t>
            </a:r>
            <a:r>
              <a:rPr lang="en-US" sz="2400" i="1" dirty="0" err="1" smtClean="0">
                <a:solidFill>
                  <a:schemeClr val="accent2"/>
                </a:solidFill>
              </a:rPr>
              <a:t>Ulva</a:t>
            </a:r>
            <a:r>
              <a:rPr lang="en-US" sz="2400" i="1" dirty="0" smtClean="0"/>
              <a:t> </a:t>
            </a:r>
            <a:r>
              <a:rPr lang="en-US" sz="2400" dirty="0" smtClean="0"/>
              <a:t>and  its life cycle.</a:t>
            </a:r>
            <a:br>
              <a:rPr lang="en-US" sz="2400" dirty="0" smtClean="0"/>
            </a:br>
            <a:endParaRPr lang="en-US" sz="2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 xmlns:a14="http://schemas.microsoft.com/office/drawing/2010/main" val="0"/>
              </a:ext>
            </a:extLst>
          </a:blip>
          <a:srcRect l="11168" t="24106" r="9033" b="5733"/>
          <a:stretch/>
        </p:blipFill>
        <p:spPr>
          <a:xfrm>
            <a:off x="0" y="1628800"/>
            <a:ext cx="5256584" cy="4608512"/>
          </a:xfrm>
          <a:prstGeom prst="rect">
            <a:avLst/>
          </a:prstGeom>
        </p:spPr>
      </p:pic>
      <p:sp>
        <p:nvSpPr>
          <p:cNvPr id="5" name="Прямоугольник 4"/>
          <p:cNvSpPr/>
          <p:nvPr/>
        </p:nvSpPr>
        <p:spPr>
          <a:xfrm>
            <a:off x="1835696" y="186928"/>
            <a:ext cx="1974408" cy="461665"/>
          </a:xfrm>
          <a:prstGeom prst="rect">
            <a:avLst/>
          </a:prstGeom>
        </p:spPr>
        <p:txBody>
          <a:bodyPr wrap="square">
            <a:spAutoFit/>
          </a:bodyPr>
          <a:lstStyle/>
          <a:p>
            <a:pPr algn="ctr"/>
            <a:r>
              <a:rPr lang="en-US" sz="2400" i="1" dirty="0" err="1">
                <a:solidFill>
                  <a:srgbClr val="C00000"/>
                </a:solidFill>
              </a:rPr>
              <a:t>Ulva</a:t>
            </a:r>
            <a:endParaRPr lang="ru-RU" sz="2400" dirty="0">
              <a:solidFill>
                <a:srgbClr val="C00000"/>
              </a:solidFill>
            </a:endParaRPr>
          </a:p>
        </p:txBody>
      </p:sp>
      <p:sp>
        <p:nvSpPr>
          <p:cNvPr id="6" name="Прямоугольник 5"/>
          <p:cNvSpPr/>
          <p:nvPr/>
        </p:nvSpPr>
        <p:spPr>
          <a:xfrm>
            <a:off x="323528" y="648593"/>
            <a:ext cx="4608512" cy="1015663"/>
          </a:xfrm>
          <a:prstGeom prst="rect">
            <a:avLst/>
          </a:prstGeom>
        </p:spPr>
        <p:txBody>
          <a:bodyPr wrap="square">
            <a:spAutoFit/>
          </a:bodyPr>
          <a:lstStyle/>
          <a:p>
            <a:r>
              <a:rPr lang="en-US" sz="2000" b="1" i="1" dirty="0" err="1"/>
              <a:t>Ulva</a:t>
            </a:r>
            <a:r>
              <a:rPr lang="en-US" sz="2000" b="1" i="1" dirty="0"/>
              <a:t> </a:t>
            </a:r>
            <a:r>
              <a:rPr lang="en-US" sz="2000" b="1" i="1" dirty="0" err="1"/>
              <a:t>lactuca</a:t>
            </a:r>
            <a:r>
              <a:rPr lang="en-US" sz="2000" dirty="0"/>
              <a:t>, also known by the common </a:t>
            </a:r>
            <a:r>
              <a:rPr lang="en-US" sz="2000" dirty="0" smtClean="0"/>
              <a:t>name sea lettuce, </a:t>
            </a:r>
            <a:r>
              <a:rPr lang="en-US" sz="2000" dirty="0"/>
              <a:t>is an </a:t>
            </a:r>
            <a:r>
              <a:rPr lang="en-US" sz="2000" dirty="0" smtClean="0"/>
              <a:t>edible green alga </a:t>
            </a:r>
            <a:r>
              <a:rPr lang="en-US" sz="2000" dirty="0"/>
              <a:t>in the family</a:t>
            </a:r>
            <a:endParaRPr lang="ru-RU" sz="2000" dirty="0"/>
          </a:p>
        </p:txBody>
      </p:sp>
      <p:pic>
        <p:nvPicPr>
          <p:cNvPr id="7" name="Picture 2" descr="https://www.researchgate.net/profile/Vincent_Van_Ginneken2/publication/325969737/figure/fig1/AS:641390170099712@1529930741039/The-seaweed-Ulva-lactuca-Chlorophyta-origin-the-Netherlands_W640.jpg"/>
          <p:cNvPicPr>
            <a:picLocks noChangeAspect="1" noChangeArrowheads="1"/>
          </p:cNvPicPr>
          <p:nvPr/>
        </p:nvPicPr>
        <p:blipFill>
          <a:blip r:embed="rId3" cstate="print">
            <a:lum bright="10000" contrast="10000"/>
          </a:blip>
          <a:srcRect/>
          <a:stretch>
            <a:fillRect/>
          </a:stretch>
        </p:blipFill>
        <p:spPr bwMode="auto">
          <a:xfrm>
            <a:off x="5508104" y="548680"/>
            <a:ext cx="3456000" cy="2592000"/>
          </a:xfrm>
          <a:prstGeom prst="rect">
            <a:avLst/>
          </a:prstGeom>
          <a:noFill/>
        </p:spPr>
      </p:pic>
      <p:sp>
        <p:nvSpPr>
          <p:cNvPr id="8" name="Прямоугольник 7"/>
          <p:cNvSpPr/>
          <p:nvPr/>
        </p:nvSpPr>
        <p:spPr>
          <a:xfrm>
            <a:off x="1763688" y="6309320"/>
            <a:ext cx="1596078" cy="400110"/>
          </a:xfrm>
          <a:prstGeom prst="rect">
            <a:avLst/>
          </a:prstGeom>
        </p:spPr>
        <p:txBody>
          <a:bodyPr wrap="none">
            <a:spAutoFit/>
          </a:bodyPr>
          <a:lstStyle/>
          <a:p>
            <a:r>
              <a:rPr lang="en-US" sz="2000" i="1" dirty="0" err="1" smtClean="0"/>
              <a:t>Ulva</a:t>
            </a:r>
            <a:r>
              <a:rPr lang="en-US" sz="2000" i="1" dirty="0" smtClean="0"/>
              <a:t> life cycle</a:t>
            </a:r>
            <a:endParaRPr lang="ru-RU" sz="2000" dirty="0"/>
          </a:p>
        </p:txBody>
      </p:sp>
      <p:pic>
        <p:nvPicPr>
          <p:cNvPr id="10" name="Picture 3"/>
          <p:cNvPicPr>
            <a:picLocks noChangeAspect="1" noChangeArrowheads="1"/>
          </p:cNvPicPr>
          <p:nvPr/>
        </p:nvPicPr>
        <p:blipFill>
          <a:blip r:embed="rId4" cstate="print"/>
          <a:srcRect/>
          <a:stretch>
            <a:fillRect/>
          </a:stretch>
        </p:blipFill>
        <p:spPr bwMode="auto">
          <a:xfrm>
            <a:off x="5292080" y="3573016"/>
            <a:ext cx="3524250" cy="3181350"/>
          </a:xfrm>
          <a:prstGeom prst="rect">
            <a:avLst/>
          </a:prstGeom>
          <a:noFill/>
          <a:ln w="9525">
            <a:noFill/>
            <a:miter lim="800000"/>
            <a:headEnd/>
            <a:tailEnd/>
          </a:ln>
        </p:spPr>
      </p:pic>
      <p:cxnSp>
        <p:nvCxnSpPr>
          <p:cNvPr id="12" name="Прямая со стрелкой 11"/>
          <p:cNvCxnSpPr/>
          <p:nvPr/>
        </p:nvCxnSpPr>
        <p:spPr>
          <a:xfrm flipV="1">
            <a:off x="7236296" y="3789040"/>
            <a:ext cx="936104"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7308304" y="3717032"/>
            <a:ext cx="57606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8100392" y="3501008"/>
            <a:ext cx="864096" cy="369332"/>
          </a:xfrm>
          <a:prstGeom prst="rect">
            <a:avLst/>
          </a:prstGeom>
          <a:noFill/>
        </p:spPr>
        <p:txBody>
          <a:bodyPr wrap="square" rtlCol="0">
            <a:spAutoFit/>
          </a:bodyPr>
          <a:lstStyle/>
          <a:p>
            <a:r>
              <a:rPr lang="en-US" dirty="0" err="1" smtClean="0"/>
              <a:t>tallus</a:t>
            </a:r>
            <a:endParaRPr lang="ru-RU" dirty="0"/>
          </a:p>
        </p:txBody>
      </p:sp>
      <p:cxnSp>
        <p:nvCxnSpPr>
          <p:cNvPr id="19" name="Прямая со стрелкой 18"/>
          <p:cNvCxnSpPr/>
          <p:nvPr/>
        </p:nvCxnSpPr>
        <p:spPr>
          <a:xfrm flipV="1">
            <a:off x="6948264" y="6165304"/>
            <a:ext cx="1440160" cy="720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100392" y="6237312"/>
            <a:ext cx="1152128" cy="369332"/>
          </a:xfrm>
          <a:prstGeom prst="rect">
            <a:avLst/>
          </a:prstGeom>
          <a:noFill/>
        </p:spPr>
        <p:txBody>
          <a:bodyPr wrap="square" rtlCol="0">
            <a:spAutoFit/>
          </a:bodyPr>
          <a:lstStyle/>
          <a:p>
            <a:r>
              <a:rPr lang="en-US" dirty="0" smtClean="0"/>
              <a:t>holdfast</a:t>
            </a:r>
            <a:endParaRPr lang="ru-RU" dirty="0"/>
          </a:p>
        </p:txBody>
      </p:sp>
      <p:sp>
        <p:nvSpPr>
          <p:cNvPr id="23" name="Прямоугольник 22"/>
          <p:cNvSpPr/>
          <p:nvPr/>
        </p:nvSpPr>
        <p:spPr>
          <a:xfrm>
            <a:off x="8100392" y="5517232"/>
            <a:ext cx="79208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616217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8640"/>
            <a:ext cx="8229600" cy="2952327"/>
          </a:xfrm>
        </p:spPr>
        <p:txBody>
          <a:bodyPr>
            <a:normAutofit fontScale="85000" lnSpcReduction="20000"/>
          </a:bodyPr>
          <a:lstStyle/>
          <a:p>
            <a:pPr marL="0" indent="0">
              <a:spcBef>
                <a:spcPts val="0"/>
              </a:spcBef>
              <a:buNone/>
            </a:pPr>
            <a:r>
              <a:rPr lang="en-US" b="1" dirty="0" smtClean="0"/>
              <a:t>Material: </a:t>
            </a:r>
          </a:p>
          <a:p>
            <a:pPr marL="0" indent="0">
              <a:spcBef>
                <a:spcPts val="0"/>
              </a:spcBef>
              <a:buNone/>
            </a:pPr>
            <a:r>
              <a:rPr lang="en-US" dirty="0" smtClean="0"/>
              <a:t>Division </a:t>
            </a:r>
            <a:r>
              <a:rPr lang="en-US" dirty="0" err="1" smtClean="0"/>
              <a:t>Chlorophyta</a:t>
            </a:r>
            <a:r>
              <a:rPr lang="en-US" dirty="0" smtClean="0"/>
              <a:t> - Green algae,</a:t>
            </a:r>
          </a:p>
          <a:p>
            <a:pPr marL="0" indent="0">
              <a:spcBef>
                <a:spcPts val="0"/>
              </a:spcBef>
              <a:buNone/>
            </a:pPr>
            <a:r>
              <a:rPr lang="en-US" dirty="0" smtClean="0"/>
              <a:t>Class </a:t>
            </a:r>
            <a:r>
              <a:rPr lang="en-US" dirty="0" err="1" smtClean="0"/>
              <a:t>Conjugatophyceae</a:t>
            </a:r>
            <a:r>
              <a:rPr lang="en-US" dirty="0" smtClean="0"/>
              <a:t>, </a:t>
            </a:r>
          </a:p>
          <a:p>
            <a:pPr marL="0" indent="0">
              <a:spcBef>
                <a:spcPts val="0"/>
              </a:spcBef>
              <a:buNone/>
            </a:pPr>
            <a:r>
              <a:rPr lang="en-US" dirty="0" smtClean="0"/>
              <a:t>Order </a:t>
            </a:r>
            <a:r>
              <a:rPr lang="en-US" dirty="0" err="1" smtClean="0"/>
              <a:t>Desmidiales</a:t>
            </a:r>
            <a:r>
              <a:rPr lang="en-US" dirty="0" smtClean="0"/>
              <a:t>,</a:t>
            </a:r>
          </a:p>
          <a:p>
            <a:pPr marL="0" indent="0">
              <a:spcBef>
                <a:spcPts val="0"/>
              </a:spcBef>
              <a:buNone/>
            </a:pPr>
            <a:r>
              <a:rPr lang="en-US" dirty="0" smtClean="0"/>
              <a:t>Genus</a:t>
            </a:r>
            <a:r>
              <a:rPr lang="en-US" i="1" dirty="0" smtClean="0"/>
              <a:t> </a:t>
            </a:r>
            <a:r>
              <a:rPr lang="en-US" i="1" dirty="0" err="1" smtClean="0">
                <a:solidFill>
                  <a:schemeClr val="accent2"/>
                </a:solidFill>
              </a:rPr>
              <a:t>Closterium</a:t>
            </a:r>
            <a:r>
              <a:rPr lang="en-US" i="1" dirty="0" smtClean="0">
                <a:solidFill>
                  <a:schemeClr val="accent2"/>
                </a:solidFill>
              </a:rPr>
              <a:t>, </a:t>
            </a:r>
            <a:r>
              <a:rPr lang="en-US" i="1" dirty="0" err="1" smtClean="0">
                <a:solidFill>
                  <a:schemeClr val="accent2"/>
                </a:solidFill>
              </a:rPr>
              <a:t>Cosmarium</a:t>
            </a:r>
            <a:endParaRPr lang="en-US" dirty="0" smtClean="0">
              <a:solidFill>
                <a:schemeClr val="accent2"/>
              </a:solidFill>
            </a:endParaRPr>
          </a:p>
          <a:p>
            <a:pPr marL="0" indent="0">
              <a:spcBef>
                <a:spcPts val="0"/>
              </a:spcBef>
              <a:buNone/>
            </a:pPr>
            <a:endParaRPr lang="en-US" sz="2400" b="1" dirty="0" smtClean="0"/>
          </a:p>
          <a:p>
            <a:pPr marL="0" indent="0">
              <a:spcBef>
                <a:spcPts val="0"/>
              </a:spcBef>
              <a:buNone/>
            </a:pPr>
            <a:r>
              <a:rPr lang="en-US" b="1" dirty="0" smtClean="0"/>
              <a:t>Objective: </a:t>
            </a:r>
            <a:r>
              <a:rPr lang="en-US" dirty="0" smtClean="0"/>
              <a:t>To investigate the structural features of </a:t>
            </a:r>
            <a:r>
              <a:rPr lang="en-US" i="1" dirty="0" err="1" smtClean="0">
                <a:solidFill>
                  <a:schemeClr val="accent2"/>
                </a:solidFill>
              </a:rPr>
              <a:t>Closterium</a:t>
            </a:r>
            <a:r>
              <a:rPr lang="en-US" i="1" dirty="0" smtClean="0">
                <a:solidFill>
                  <a:schemeClr val="accent2"/>
                </a:solidFill>
              </a:rPr>
              <a:t>, </a:t>
            </a:r>
            <a:r>
              <a:rPr lang="en-US" i="1" dirty="0" err="1" smtClean="0">
                <a:solidFill>
                  <a:schemeClr val="accent2"/>
                </a:solidFill>
              </a:rPr>
              <a:t>Cosmarium</a:t>
            </a:r>
            <a:r>
              <a:rPr lang="en-US" i="1" dirty="0" smtClean="0">
                <a:solidFill>
                  <a:schemeClr val="accent2"/>
                </a:solidFill>
              </a:rPr>
              <a:t> </a:t>
            </a:r>
            <a:endParaRPr lang="ru-RU" dirty="0"/>
          </a:p>
        </p:txBody>
      </p:sp>
      <p:sp>
        <p:nvSpPr>
          <p:cNvPr id="4" name="Прямоугольник 3"/>
          <p:cNvSpPr/>
          <p:nvPr/>
        </p:nvSpPr>
        <p:spPr>
          <a:xfrm>
            <a:off x="539552" y="3140968"/>
            <a:ext cx="8064896" cy="1569660"/>
          </a:xfrm>
          <a:prstGeom prst="rect">
            <a:avLst/>
          </a:prstGeom>
        </p:spPr>
        <p:txBody>
          <a:bodyPr wrap="square">
            <a:spAutoFit/>
          </a:bodyPr>
          <a:lstStyle/>
          <a:p>
            <a:r>
              <a:rPr lang="en-US" sz="2400" b="1" dirty="0" smtClean="0"/>
              <a:t>Tasks of work: </a:t>
            </a:r>
          </a:p>
          <a:p>
            <a:r>
              <a:rPr lang="en-US" sz="2400" dirty="0" smtClean="0"/>
              <a:t>Draw the appearance </a:t>
            </a:r>
            <a:r>
              <a:rPr lang="en-US" sz="2400" i="1" dirty="0" err="1" smtClean="0">
                <a:solidFill>
                  <a:schemeClr val="accent2"/>
                </a:solidFill>
              </a:rPr>
              <a:t>Closterium</a:t>
            </a:r>
            <a:r>
              <a:rPr lang="en-US" sz="2400" i="1" dirty="0" smtClean="0">
                <a:solidFill>
                  <a:schemeClr val="accent2"/>
                </a:solidFill>
              </a:rPr>
              <a:t>, </a:t>
            </a:r>
            <a:r>
              <a:rPr lang="en-US" sz="2400" i="1" dirty="0" err="1" smtClean="0">
                <a:solidFill>
                  <a:schemeClr val="accent2"/>
                </a:solidFill>
              </a:rPr>
              <a:t>Cosmarium</a:t>
            </a:r>
            <a:r>
              <a:rPr lang="en-US" sz="2400" i="1" dirty="0" smtClean="0"/>
              <a:t>, </a:t>
            </a:r>
            <a:r>
              <a:rPr lang="en-US" sz="2400" dirty="0" smtClean="0"/>
              <a:t>to note the shell at </a:t>
            </a:r>
            <a:r>
              <a:rPr lang="en-US" sz="2400" i="1" dirty="0" err="1" smtClean="0">
                <a:solidFill>
                  <a:schemeClr val="accent2"/>
                </a:solidFill>
              </a:rPr>
              <a:t>Closterium</a:t>
            </a:r>
            <a:r>
              <a:rPr lang="en-US" sz="2400" dirty="0" smtClean="0"/>
              <a:t>, chloroplasts, </a:t>
            </a:r>
            <a:r>
              <a:rPr lang="en-US" sz="2400" dirty="0" err="1" smtClean="0"/>
              <a:t>pyrenodes</a:t>
            </a:r>
            <a:r>
              <a:rPr lang="en-US" sz="2400" dirty="0" smtClean="0"/>
              <a:t>, vacuoles with gypsum crystals.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1015663"/>
          </a:xfrm>
          <a:prstGeom prst="rect">
            <a:avLst/>
          </a:prstGeom>
        </p:spPr>
        <p:txBody>
          <a:bodyPr wrap="square">
            <a:spAutoFit/>
          </a:bodyPr>
          <a:lstStyle/>
          <a:p>
            <a:pPr indent="357188"/>
            <a:r>
              <a:rPr lang="en-US" sz="2000" dirty="0" smtClean="0"/>
              <a:t>Most members of the family </a:t>
            </a:r>
            <a:r>
              <a:rPr lang="en-US" sz="2000" dirty="0" err="1" smtClean="0"/>
              <a:t>Desmidiaceae</a:t>
            </a:r>
            <a:r>
              <a:rPr lang="en-US" sz="2000" dirty="0" smtClean="0"/>
              <a:t> are characterized by a marked cell sinus dividing the cell into two distinctly separated semi cells. </a:t>
            </a:r>
          </a:p>
          <a:p>
            <a:r>
              <a:rPr lang="en-US" sz="2000" b="1" i="1" dirty="0" err="1" smtClean="0">
                <a:solidFill>
                  <a:schemeClr val="accent2"/>
                </a:solidFill>
              </a:rPr>
              <a:t>Closterium</a:t>
            </a:r>
            <a:r>
              <a:rPr lang="en-US" sz="2000" dirty="0" smtClean="0">
                <a:solidFill>
                  <a:schemeClr val="accent2"/>
                </a:solidFill>
              </a:rPr>
              <a:t> </a:t>
            </a:r>
            <a:r>
              <a:rPr lang="en-US" dirty="0" smtClean="0"/>
              <a:t>is a genus of unicellular algae in the family </a:t>
            </a:r>
            <a:r>
              <a:rPr lang="en-US" dirty="0" err="1" smtClean="0"/>
              <a:t>Closteriaceae</a:t>
            </a:r>
            <a:r>
              <a:rPr lang="en-US" dirty="0" smtClean="0"/>
              <a:t>.</a:t>
            </a:r>
            <a:endParaRPr lang="ru-RU" dirty="0"/>
          </a:p>
        </p:txBody>
      </p:sp>
      <p:pic>
        <p:nvPicPr>
          <p:cNvPr id="5122" name="Picture 2" descr="C:\Users\ADM\Documents\Karime\2018\Lectures\Biodiversity of plants\Closterium.jpg"/>
          <p:cNvPicPr>
            <a:picLocks noChangeAspect="1" noChangeArrowheads="1"/>
          </p:cNvPicPr>
          <p:nvPr/>
        </p:nvPicPr>
        <p:blipFill>
          <a:blip r:embed="rId2" cstate="print"/>
          <a:srcRect/>
          <a:stretch>
            <a:fillRect/>
          </a:stretch>
        </p:blipFill>
        <p:spPr bwMode="auto">
          <a:xfrm>
            <a:off x="251520" y="1340768"/>
            <a:ext cx="3894698" cy="2736000"/>
          </a:xfrm>
          <a:prstGeom prst="rect">
            <a:avLst/>
          </a:prstGeom>
          <a:noFill/>
        </p:spPr>
      </p:pic>
      <p:pic>
        <p:nvPicPr>
          <p:cNvPr id="5123" name="Picture 3" descr="C:\Users\ADM\Documents\Karime\2018\Lectures\Biodiversity of plants\9.43.GIF"/>
          <p:cNvPicPr>
            <a:picLocks noChangeAspect="1" noChangeArrowheads="1"/>
          </p:cNvPicPr>
          <p:nvPr/>
        </p:nvPicPr>
        <p:blipFill>
          <a:blip r:embed="rId3" cstate="print"/>
          <a:srcRect t="6897"/>
          <a:stretch>
            <a:fillRect/>
          </a:stretch>
        </p:blipFill>
        <p:spPr bwMode="auto">
          <a:xfrm>
            <a:off x="5508104" y="1268760"/>
            <a:ext cx="2790122" cy="2915976"/>
          </a:xfrm>
          <a:prstGeom prst="rect">
            <a:avLst/>
          </a:prstGeom>
          <a:noFill/>
        </p:spPr>
      </p:pic>
      <p:sp>
        <p:nvSpPr>
          <p:cNvPr id="7" name="Прямоугольник 6"/>
          <p:cNvSpPr/>
          <p:nvPr/>
        </p:nvSpPr>
        <p:spPr>
          <a:xfrm>
            <a:off x="4283968" y="4149080"/>
            <a:ext cx="1294713" cy="400110"/>
          </a:xfrm>
          <a:prstGeom prst="rect">
            <a:avLst/>
          </a:prstGeom>
        </p:spPr>
        <p:txBody>
          <a:bodyPr wrap="none">
            <a:spAutoFit/>
          </a:bodyPr>
          <a:lstStyle/>
          <a:p>
            <a:r>
              <a:rPr lang="en-US" sz="2000" i="1" dirty="0" err="1" smtClean="0">
                <a:solidFill>
                  <a:srgbClr val="C00000"/>
                </a:solidFill>
              </a:rPr>
              <a:t>Closterium</a:t>
            </a:r>
            <a:endParaRPr lang="ru-RU" sz="2000" dirty="0">
              <a:solidFill>
                <a:srgbClr val="C00000"/>
              </a:solidFill>
            </a:endParaRPr>
          </a:p>
        </p:txBody>
      </p:sp>
      <p:pic>
        <p:nvPicPr>
          <p:cNvPr id="5124" name="Picture 4" descr="C:\Users\ADM\Documents\Karime\2018\Lectures\Biodiversity of plants\cosmarium51.jpg"/>
          <p:cNvPicPr>
            <a:picLocks noChangeAspect="1" noChangeArrowheads="1"/>
          </p:cNvPicPr>
          <p:nvPr/>
        </p:nvPicPr>
        <p:blipFill>
          <a:blip r:embed="rId4" cstate="print"/>
          <a:srcRect/>
          <a:stretch>
            <a:fillRect/>
          </a:stretch>
        </p:blipFill>
        <p:spPr bwMode="auto">
          <a:xfrm>
            <a:off x="827584" y="4365104"/>
            <a:ext cx="2124075" cy="2257425"/>
          </a:xfrm>
          <a:prstGeom prst="rect">
            <a:avLst/>
          </a:prstGeom>
          <a:noFill/>
        </p:spPr>
      </p:pic>
      <p:sp>
        <p:nvSpPr>
          <p:cNvPr id="9" name="Прямоугольник 8"/>
          <p:cNvSpPr/>
          <p:nvPr/>
        </p:nvSpPr>
        <p:spPr>
          <a:xfrm>
            <a:off x="3275856" y="4869160"/>
            <a:ext cx="4572000" cy="923330"/>
          </a:xfrm>
          <a:prstGeom prst="rect">
            <a:avLst/>
          </a:prstGeom>
        </p:spPr>
        <p:txBody>
          <a:bodyPr>
            <a:spAutoFit/>
          </a:bodyPr>
          <a:lstStyle/>
          <a:p>
            <a:r>
              <a:rPr lang="en-US" b="1" i="1" dirty="0" err="1" smtClean="0">
                <a:solidFill>
                  <a:schemeClr val="accent2"/>
                </a:solidFill>
              </a:rPr>
              <a:t>Cosmarium</a:t>
            </a:r>
            <a:r>
              <a:rPr lang="en-US" b="1" i="1" dirty="0" smtClean="0"/>
              <a:t>. </a:t>
            </a:r>
            <a:r>
              <a:rPr lang="en-US" dirty="0" smtClean="0"/>
              <a:t>In this complex genus the cells are very variable. All are constricted in the middle leading to its bi-lobed appearance</a:t>
            </a:r>
            <a:endParaRPr lang="ru-RU" dirty="0"/>
          </a:p>
        </p:txBody>
      </p:sp>
      <p:sp>
        <p:nvSpPr>
          <p:cNvPr id="10" name="Прямоугольник 9"/>
          <p:cNvSpPr/>
          <p:nvPr/>
        </p:nvSpPr>
        <p:spPr>
          <a:xfrm>
            <a:off x="3347864" y="6165304"/>
            <a:ext cx="1367682" cy="400110"/>
          </a:xfrm>
          <a:prstGeom prst="rect">
            <a:avLst/>
          </a:prstGeom>
        </p:spPr>
        <p:txBody>
          <a:bodyPr wrap="none">
            <a:spAutoFit/>
          </a:bodyPr>
          <a:lstStyle/>
          <a:p>
            <a:r>
              <a:rPr lang="en-US" sz="2000" i="1" dirty="0" err="1" smtClean="0">
                <a:solidFill>
                  <a:srgbClr val="C00000"/>
                </a:solidFill>
              </a:rPr>
              <a:t>Cosmarium</a:t>
            </a:r>
            <a:endParaRPr lang="ru-RU" sz="2000" dirty="0">
              <a:solidFill>
                <a:srgbClr val="C00000"/>
              </a:solidFill>
            </a:endParaRPr>
          </a:p>
        </p:txBody>
      </p:sp>
      <p:cxnSp>
        <p:nvCxnSpPr>
          <p:cNvPr id="12" name="Прямая со стрелкой 11"/>
          <p:cNvCxnSpPr/>
          <p:nvPr/>
        </p:nvCxnSpPr>
        <p:spPr>
          <a:xfrm>
            <a:off x="7596336" y="2996952"/>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28384" y="2852936"/>
            <a:ext cx="720080" cy="369332"/>
          </a:xfrm>
          <a:prstGeom prst="rect">
            <a:avLst/>
          </a:prstGeom>
          <a:noFill/>
        </p:spPr>
        <p:txBody>
          <a:bodyPr wrap="square" rtlCol="0">
            <a:spAutoFit/>
          </a:bodyPr>
          <a:lstStyle/>
          <a:p>
            <a:r>
              <a:rPr lang="en-US" dirty="0" smtClean="0"/>
              <a:t>shell</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8640"/>
            <a:ext cx="8229600" cy="2952327"/>
          </a:xfrm>
        </p:spPr>
        <p:txBody>
          <a:bodyPr>
            <a:normAutofit fontScale="92500" lnSpcReduction="20000"/>
          </a:bodyPr>
          <a:lstStyle/>
          <a:p>
            <a:pPr marL="0" indent="0">
              <a:spcBef>
                <a:spcPts val="0"/>
              </a:spcBef>
              <a:buNone/>
            </a:pPr>
            <a:r>
              <a:rPr lang="en-US" b="1" dirty="0" smtClean="0"/>
              <a:t>Material: </a:t>
            </a:r>
          </a:p>
          <a:p>
            <a:pPr marL="0" indent="0">
              <a:spcBef>
                <a:spcPts val="0"/>
              </a:spcBef>
              <a:buNone/>
            </a:pPr>
            <a:r>
              <a:rPr lang="en-US" dirty="0" smtClean="0"/>
              <a:t>Division </a:t>
            </a:r>
            <a:r>
              <a:rPr lang="en-US" dirty="0" err="1" smtClean="0"/>
              <a:t>Charophyta</a:t>
            </a:r>
            <a:r>
              <a:rPr lang="en-US" dirty="0" smtClean="0"/>
              <a:t>,</a:t>
            </a:r>
          </a:p>
          <a:p>
            <a:pPr marL="0" indent="0">
              <a:spcBef>
                <a:spcPts val="0"/>
              </a:spcBef>
              <a:buNone/>
            </a:pPr>
            <a:r>
              <a:rPr lang="en-US" dirty="0" smtClean="0"/>
              <a:t>Class </a:t>
            </a:r>
            <a:r>
              <a:rPr lang="en-US" i="1" dirty="0" err="1" smtClean="0"/>
              <a:t>Charophyceae</a:t>
            </a:r>
            <a:r>
              <a:rPr lang="en-US" dirty="0" smtClean="0"/>
              <a:t>, </a:t>
            </a:r>
          </a:p>
          <a:p>
            <a:pPr marL="0" indent="0">
              <a:spcBef>
                <a:spcPts val="0"/>
              </a:spcBef>
              <a:buNone/>
            </a:pPr>
            <a:r>
              <a:rPr lang="en-US" dirty="0" smtClean="0"/>
              <a:t>Order </a:t>
            </a:r>
            <a:r>
              <a:rPr lang="en-US" dirty="0" err="1" smtClean="0"/>
              <a:t>Charales</a:t>
            </a:r>
            <a:r>
              <a:rPr lang="en-US" dirty="0" smtClean="0"/>
              <a:t>, </a:t>
            </a:r>
          </a:p>
          <a:p>
            <a:pPr marL="0" indent="0">
              <a:spcBef>
                <a:spcPts val="0"/>
              </a:spcBef>
              <a:buNone/>
            </a:pPr>
            <a:r>
              <a:rPr lang="en-US" dirty="0" smtClean="0"/>
              <a:t>Genus </a:t>
            </a:r>
            <a:r>
              <a:rPr lang="en-US" i="1" dirty="0" err="1" smtClean="0"/>
              <a:t>Chara</a:t>
            </a:r>
            <a:endParaRPr lang="en-US" dirty="0" smtClean="0"/>
          </a:p>
          <a:p>
            <a:pPr marL="0" indent="0">
              <a:spcBef>
                <a:spcPts val="0"/>
              </a:spcBef>
              <a:buNone/>
            </a:pPr>
            <a:endParaRPr lang="en-US" sz="2400" b="1" dirty="0" smtClean="0"/>
          </a:p>
          <a:p>
            <a:pPr marL="0" indent="0">
              <a:spcBef>
                <a:spcPts val="0"/>
              </a:spcBef>
              <a:buNone/>
            </a:pPr>
            <a:r>
              <a:rPr lang="en-US" b="1" dirty="0" smtClean="0"/>
              <a:t>Objective: </a:t>
            </a:r>
            <a:r>
              <a:rPr lang="en-US" dirty="0" smtClean="0"/>
              <a:t>To investigate the structural features of </a:t>
            </a:r>
            <a:r>
              <a:rPr lang="en-US" i="1" dirty="0" err="1" smtClean="0">
                <a:solidFill>
                  <a:schemeClr val="accent2"/>
                </a:solidFill>
              </a:rPr>
              <a:t>Chara</a:t>
            </a:r>
            <a:r>
              <a:rPr lang="en-US" i="1" dirty="0" smtClean="0">
                <a:solidFill>
                  <a:schemeClr val="accent2"/>
                </a:solidFill>
              </a:rPr>
              <a:t>.</a:t>
            </a:r>
            <a:r>
              <a:rPr lang="en-US" dirty="0" smtClean="0"/>
              <a:t> </a:t>
            </a:r>
            <a:endParaRPr lang="ru-RU" dirty="0"/>
          </a:p>
        </p:txBody>
      </p:sp>
      <p:sp>
        <p:nvSpPr>
          <p:cNvPr id="4" name="Прямоугольник 3"/>
          <p:cNvSpPr/>
          <p:nvPr/>
        </p:nvSpPr>
        <p:spPr>
          <a:xfrm>
            <a:off x="755576" y="3356992"/>
            <a:ext cx="7920880" cy="1200329"/>
          </a:xfrm>
          <a:prstGeom prst="rect">
            <a:avLst/>
          </a:prstGeom>
        </p:spPr>
        <p:txBody>
          <a:bodyPr wrap="square">
            <a:spAutoFit/>
          </a:bodyPr>
          <a:lstStyle/>
          <a:p>
            <a:r>
              <a:rPr lang="en-US" sz="2400" b="1" dirty="0" smtClean="0"/>
              <a:t>Tasks of work: </a:t>
            </a:r>
          </a:p>
          <a:p>
            <a:r>
              <a:rPr lang="en-US" sz="2400" dirty="0" smtClean="0"/>
              <a:t>Draw the appearance </a:t>
            </a:r>
            <a:r>
              <a:rPr lang="en-US" sz="2400" i="1" dirty="0" err="1" smtClean="0">
                <a:solidFill>
                  <a:schemeClr val="accent2"/>
                </a:solidFill>
              </a:rPr>
              <a:t>Chara</a:t>
            </a:r>
            <a:r>
              <a:rPr lang="en-US" sz="2400" i="1" dirty="0" smtClean="0">
                <a:solidFill>
                  <a:schemeClr val="accent2"/>
                </a:solidFill>
              </a:rPr>
              <a:t>,</a:t>
            </a:r>
            <a:r>
              <a:rPr lang="en-US" sz="2400" i="1" dirty="0" smtClean="0"/>
              <a:t> </a:t>
            </a:r>
            <a:r>
              <a:rPr lang="en-US" sz="2400" dirty="0" err="1" smtClean="0"/>
              <a:t>oogony</a:t>
            </a:r>
            <a:r>
              <a:rPr lang="en-US" sz="2400" dirty="0" smtClean="0"/>
              <a:t> and </a:t>
            </a:r>
            <a:r>
              <a:rPr lang="en-US" sz="2400" dirty="0" err="1" smtClean="0"/>
              <a:t>anteridia</a:t>
            </a:r>
            <a:r>
              <a:rPr lang="en-US" sz="2400" dirty="0" smtClean="0"/>
              <a:t>.  Label the “shoots” unlimited and limited growth, rhizoids, tuber.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0"/>
            <a:ext cx="8208912" cy="1296143"/>
          </a:xfrm>
        </p:spPr>
        <p:txBody>
          <a:bodyPr>
            <a:normAutofit/>
          </a:bodyPr>
          <a:lstStyle/>
          <a:p>
            <a:pPr marL="0" indent="357188" algn="ctr">
              <a:lnSpc>
                <a:spcPct val="120000"/>
              </a:lnSpc>
              <a:spcBef>
                <a:spcPts val="0"/>
              </a:spcBef>
              <a:buNone/>
            </a:pPr>
            <a:r>
              <a:rPr lang="en-US" sz="2000" i="1" dirty="0" err="1" smtClean="0">
                <a:solidFill>
                  <a:srgbClr val="C00000"/>
                </a:solidFill>
              </a:rPr>
              <a:t>Chara</a:t>
            </a:r>
            <a:r>
              <a:rPr lang="en-US" sz="2000" i="1" dirty="0" smtClean="0">
                <a:solidFill>
                  <a:srgbClr val="C00000"/>
                </a:solidFill>
              </a:rPr>
              <a:t> </a:t>
            </a:r>
          </a:p>
          <a:p>
            <a:pPr marL="0" indent="357188" algn="just">
              <a:spcBef>
                <a:spcPts val="0"/>
              </a:spcBef>
              <a:buNone/>
            </a:pPr>
            <a:r>
              <a:rPr lang="en-US" sz="1800" dirty="0" err="1" smtClean="0"/>
              <a:t>Chara</a:t>
            </a:r>
            <a:r>
              <a:rPr lang="en-US" sz="1800" dirty="0" smtClean="0"/>
              <a:t> is a genus of </a:t>
            </a:r>
            <a:r>
              <a:rPr lang="en-US" sz="1800" dirty="0" err="1" smtClean="0"/>
              <a:t>charophyte</a:t>
            </a:r>
            <a:r>
              <a:rPr lang="en-US" sz="1800" dirty="0" smtClean="0"/>
              <a:t> green algae in the family </a:t>
            </a:r>
            <a:r>
              <a:rPr lang="en-US" sz="1800" dirty="0" err="1" smtClean="0"/>
              <a:t>Characeae</a:t>
            </a:r>
            <a:r>
              <a:rPr lang="en-US" sz="1800" dirty="0" smtClean="0"/>
              <a:t>. They are </a:t>
            </a:r>
            <a:r>
              <a:rPr lang="en-US" sz="1800" dirty="0" err="1" smtClean="0"/>
              <a:t>multicellular</a:t>
            </a:r>
            <a:r>
              <a:rPr lang="en-US" sz="1800" dirty="0" smtClean="0"/>
              <a:t> and superficially resemble land plants because of stem-like and leaf-like structures. The </a:t>
            </a:r>
            <a:r>
              <a:rPr lang="en-US" sz="1800" dirty="0" err="1" smtClean="0"/>
              <a:t>thallus</a:t>
            </a:r>
            <a:r>
              <a:rPr lang="en-US" sz="1800" dirty="0" smtClean="0"/>
              <a:t> is mainly differentiated into rhizoids and main axis.</a:t>
            </a:r>
            <a:endParaRPr lang="ru-RU" sz="1800" dirty="0"/>
          </a:p>
        </p:txBody>
      </p:sp>
      <p:pic>
        <p:nvPicPr>
          <p:cNvPr id="1026" name="Picture 2" descr="C:\Users\ADM\Documents\Karime\2018\Lectures\Biodiversity of plants\Labs\Chara.jpg"/>
          <p:cNvPicPr>
            <a:picLocks noChangeAspect="1" noChangeArrowheads="1"/>
          </p:cNvPicPr>
          <p:nvPr/>
        </p:nvPicPr>
        <p:blipFill>
          <a:blip r:embed="rId2" cstate="print"/>
          <a:srcRect b="7428"/>
          <a:stretch>
            <a:fillRect/>
          </a:stretch>
        </p:blipFill>
        <p:spPr bwMode="auto">
          <a:xfrm>
            <a:off x="395536" y="1844824"/>
            <a:ext cx="2667717" cy="4032448"/>
          </a:xfrm>
          <a:prstGeom prst="rect">
            <a:avLst/>
          </a:prstGeom>
          <a:noFill/>
        </p:spPr>
      </p:pic>
      <p:sp>
        <p:nvSpPr>
          <p:cNvPr id="6" name="TextBox 5"/>
          <p:cNvSpPr txBox="1"/>
          <p:nvPr/>
        </p:nvSpPr>
        <p:spPr>
          <a:xfrm>
            <a:off x="395536" y="6021288"/>
            <a:ext cx="2736304" cy="369332"/>
          </a:xfrm>
          <a:prstGeom prst="rect">
            <a:avLst/>
          </a:prstGeom>
          <a:noFill/>
        </p:spPr>
        <p:txBody>
          <a:bodyPr wrap="square" rtlCol="0">
            <a:spAutoFit/>
          </a:bodyPr>
          <a:lstStyle/>
          <a:p>
            <a:r>
              <a:rPr lang="en-US" i="1" dirty="0" err="1" smtClean="0"/>
              <a:t>Chara</a:t>
            </a:r>
            <a:r>
              <a:rPr lang="en-US" dirty="0" smtClean="0"/>
              <a:t>. External features</a:t>
            </a:r>
            <a:endParaRPr lang="ru-RU" dirty="0"/>
          </a:p>
        </p:txBody>
      </p:sp>
      <p:sp>
        <p:nvSpPr>
          <p:cNvPr id="9" name="Прямоугольник 8"/>
          <p:cNvSpPr/>
          <p:nvPr/>
        </p:nvSpPr>
        <p:spPr>
          <a:xfrm>
            <a:off x="3347864" y="1340768"/>
            <a:ext cx="5544616" cy="646331"/>
          </a:xfrm>
          <a:prstGeom prst="rect">
            <a:avLst/>
          </a:prstGeom>
        </p:spPr>
        <p:txBody>
          <a:bodyPr wrap="square">
            <a:spAutoFit/>
          </a:bodyPr>
          <a:lstStyle/>
          <a:p>
            <a:pPr indent="357188" algn="just"/>
            <a:r>
              <a:rPr lang="en-US" dirty="0" smtClean="0"/>
              <a:t>Reproduction in </a:t>
            </a:r>
            <a:r>
              <a:rPr lang="en-US" dirty="0" err="1" smtClean="0"/>
              <a:t>Chara</a:t>
            </a:r>
            <a:r>
              <a:rPr lang="en-US" dirty="0" smtClean="0"/>
              <a:t> takes place by vegetative and sexual methods. Asexual reproduction is absent. </a:t>
            </a:r>
            <a:endParaRPr lang="ru-RU" dirty="0"/>
          </a:p>
        </p:txBody>
      </p:sp>
      <p:sp>
        <p:nvSpPr>
          <p:cNvPr id="10" name="Прямоугольник 9"/>
          <p:cNvSpPr/>
          <p:nvPr/>
        </p:nvSpPr>
        <p:spPr>
          <a:xfrm>
            <a:off x="3347864" y="1916832"/>
            <a:ext cx="5400600" cy="923330"/>
          </a:xfrm>
          <a:prstGeom prst="rect">
            <a:avLst/>
          </a:prstGeom>
        </p:spPr>
        <p:txBody>
          <a:bodyPr wrap="square">
            <a:spAutoFit/>
          </a:bodyPr>
          <a:lstStyle/>
          <a:p>
            <a:pPr indent="357188" algn="just"/>
            <a:r>
              <a:rPr lang="en-US" dirty="0" smtClean="0"/>
              <a:t>The bulbils are spherical or oval tube-like structures which develop on rhizoids. The bulbils on detachment from plants germinate into new </a:t>
            </a:r>
            <a:r>
              <a:rPr lang="en-US" dirty="0" err="1" smtClean="0"/>
              <a:t>thallus</a:t>
            </a:r>
            <a:r>
              <a:rPr lang="en-US" dirty="0" smtClean="0"/>
              <a:t>. </a:t>
            </a:r>
            <a:endParaRPr lang="en-US" dirty="0"/>
          </a:p>
        </p:txBody>
      </p:sp>
      <p:pic>
        <p:nvPicPr>
          <p:cNvPr id="11" name="Picture 2"/>
          <p:cNvPicPr>
            <a:picLocks noChangeAspect="1" noChangeArrowheads="1"/>
          </p:cNvPicPr>
          <p:nvPr/>
        </p:nvPicPr>
        <p:blipFill>
          <a:blip r:embed="rId3" cstate="print"/>
          <a:srcRect r="44755"/>
          <a:stretch>
            <a:fillRect/>
          </a:stretch>
        </p:blipFill>
        <p:spPr bwMode="auto">
          <a:xfrm>
            <a:off x="3275856" y="3284984"/>
            <a:ext cx="1368152" cy="2438400"/>
          </a:xfrm>
          <a:prstGeom prst="rect">
            <a:avLst/>
          </a:prstGeom>
          <a:noFill/>
          <a:ln w="9525">
            <a:noFill/>
            <a:miter lim="800000"/>
            <a:headEnd/>
            <a:tailEnd/>
          </a:ln>
        </p:spPr>
      </p:pic>
      <p:sp>
        <p:nvSpPr>
          <p:cNvPr id="12" name="Прямоугольник 11"/>
          <p:cNvSpPr/>
          <p:nvPr/>
        </p:nvSpPr>
        <p:spPr>
          <a:xfrm>
            <a:off x="4644008" y="4005064"/>
            <a:ext cx="1152239" cy="369332"/>
          </a:xfrm>
          <a:prstGeom prst="rect">
            <a:avLst/>
          </a:prstGeom>
        </p:spPr>
        <p:txBody>
          <a:bodyPr wrap="none">
            <a:spAutoFit/>
          </a:bodyPr>
          <a:lstStyle/>
          <a:p>
            <a:r>
              <a:rPr lang="en-US" b="1" dirty="0" err="1" smtClean="0"/>
              <a:t>oogonium</a:t>
            </a:r>
            <a:endParaRPr lang="ru-RU" dirty="0"/>
          </a:p>
        </p:txBody>
      </p:sp>
      <p:sp>
        <p:nvSpPr>
          <p:cNvPr id="13" name="Прямоугольник 12"/>
          <p:cNvSpPr/>
          <p:nvPr/>
        </p:nvSpPr>
        <p:spPr>
          <a:xfrm>
            <a:off x="4644008" y="4869160"/>
            <a:ext cx="1367169" cy="369332"/>
          </a:xfrm>
          <a:prstGeom prst="rect">
            <a:avLst/>
          </a:prstGeom>
        </p:spPr>
        <p:txBody>
          <a:bodyPr wrap="none">
            <a:spAutoFit/>
          </a:bodyPr>
          <a:lstStyle/>
          <a:p>
            <a:r>
              <a:rPr lang="en-US" b="1" dirty="0" err="1" smtClean="0"/>
              <a:t>antheridium</a:t>
            </a:r>
            <a:endParaRPr lang="ru-RU" dirty="0"/>
          </a:p>
        </p:txBody>
      </p:sp>
      <p:pic>
        <p:nvPicPr>
          <p:cNvPr id="14" name="Picture 3" descr="C:\Users\ADM\Documents\Karime\2018\Lectures\Plant sistematics\Additional materials\Chara_globularis1_big.jpg"/>
          <p:cNvPicPr>
            <a:picLocks noChangeAspect="1" noChangeArrowheads="1"/>
          </p:cNvPicPr>
          <p:nvPr/>
        </p:nvPicPr>
        <p:blipFill>
          <a:blip r:embed="rId4" cstate="print">
            <a:lum bright="10000"/>
          </a:blip>
          <a:srcRect/>
          <a:stretch>
            <a:fillRect/>
          </a:stretch>
        </p:blipFill>
        <p:spPr bwMode="auto">
          <a:xfrm>
            <a:off x="5940152" y="3356992"/>
            <a:ext cx="3071160" cy="2736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en-US" sz="3200" b="1" dirty="0" smtClean="0">
                <a:solidFill>
                  <a:schemeClr val="accent2"/>
                </a:solidFill>
              </a:rPr>
              <a:t/>
            </a:r>
            <a:br>
              <a:rPr lang="en-US" sz="3200" b="1" dirty="0" smtClean="0">
                <a:solidFill>
                  <a:schemeClr val="accent2"/>
                </a:solidFill>
              </a:rPr>
            </a:br>
            <a:r>
              <a:rPr lang="en-US" sz="3200" b="1" dirty="0" smtClean="0">
                <a:solidFill>
                  <a:schemeClr val="accent2"/>
                </a:solidFill>
              </a:rPr>
              <a:t>Division </a:t>
            </a:r>
            <a:r>
              <a:rPr lang="en-US" sz="3200" b="1" dirty="0" err="1" smtClean="0">
                <a:solidFill>
                  <a:schemeClr val="accent2"/>
                </a:solidFill>
              </a:rPr>
              <a:t>Bacillariophyta</a:t>
            </a:r>
            <a:r>
              <a:rPr lang="en-US" sz="3200" b="1" dirty="0" smtClean="0">
                <a:solidFill>
                  <a:schemeClr val="accent2"/>
                </a:solidFill>
              </a:rPr>
              <a:t> (DIATOMS)</a:t>
            </a:r>
            <a:br>
              <a:rPr lang="en-US" sz="3200" b="1" dirty="0" smtClean="0">
                <a:solidFill>
                  <a:schemeClr val="accent2"/>
                </a:solidFill>
              </a:rPr>
            </a:br>
            <a:endParaRPr lang="ru-RU" sz="3200" dirty="0">
              <a:solidFill>
                <a:schemeClr val="accent2"/>
              </a:solidFill>
            </a:endParaRPr>
          </a:p>
        </p:txBody>
      </p:sp>
      <p:sp>
        <p:nvSpPr>
          <p:cNvPr id="3" name="Содержимое 2"/>
          <p:cNvSpPr>
            <a:spLocks noGrp="1"/>
          </p:cNvSpPr>
          <p:nvPr>
            <p:ph idx="1"/>
          </p:nvPr>
        </p:nvSpPr>
        <p:spPr>
          <a:xfrm>
            <a:off x="467544" y="908720"/>
            <a:ext cx="8229600" cy="5256584"/>
          </a:xfrm>
        </p:spPr>
        <p:txBody>
          <a:bodyPr>
            <a:noAutofit/>
          </a:bodyPr>
          <a:lstStyle/>
          <a:p>
            <a:pPr marL="0" algn="ctr">
              <a:spcBef>
                <a:spcPts val="0"/>
              </a:spcBef>
              <a:buNone/>
            </a:pPr>
            <a:r>
              <a:rPr lang="en-US" sz="1800" b="1" dirty="0" smtClean="0"/>
              <a:t>General Characteristics of </a:t>
            </a:r>
            <a:r>
              <a:rPr lang="en-US" sz="1800" b="1" dirty="0" err="1" smtClean="0"/>
              <a:t>Bacillariophyta</a:t>
            </a:r>
            <a:endParaRPr lang="en-US" sz="1800" b="1" dirty="0" smtClean="0"/>
          </a:p>
          <a:p>
            <a:pPr marL="0" indent="357188" algn="just">
              <a:spcBef>
                <a:spcPts val="0"/>
              </a:spcBef>
              <a:buNone/>
            </a:pPr>
            <a:r>
              <a:rPr lang="en-US" sz="1800" dirty="0" smtClean="0"/>
              <a:t>The general characteristics of </a:t>
            </a:r>
            <a:r>
              <a:rPr lang="en-US" sz="1800" dirty="0" err="1" smtClean="0"/>
              <a:t>Bacillariophyta</a:t>
            </a:r>
            <a:r>
              <a:rPr lang="en-US" sz="1800" dirty="0" smtClean="0"/>
              <a:t> are as follows:</a:t>
            </a:r>
          </a:p>
          <a:p>
            <a:pPr marL="0" indent="357188" algn="just">
              <a:spcBef>
                <a:spcPts val="0"/>
              </a:spcBef>
              <a:buAutoNum type="arabicPeriod"/>
            </a:pPr>
            <a:r>
              <a:rPr lang="en-US" sz="1800" dirty="0" err="1" smtClean="0"/>
              <a:t>Unisellular</a:t>
            </a:r>
            <a:r>
              <a:rPr lang="en-US" sz="1800" dirty="0" smtClean="0"/>
              <a:t> or colonial with cell walls composed by silicates.</a:t>
            </a:r>
          </a:p>
          <a:p>
            <a:pPr marL="0" indent="357188" algn="just">
              <a:spcBef>
                <a:spcPts val="0"/>
              </a:spcBef>
              <a:buAutoNum type="arabicPeriod"/>
            </a:pPr>
            <a:r>
              <a:rPr lang="en-US" sz="1800" dirty="0" smtClean="0"/>
              <a:t>Single-celled, colony-shaped body shape by forming bilateral symmetry (</a:t>
            </a:r>
            <a:r>
              <a:rPr lang="en-US" sz="1800" dirty="0" err="1" smtClean="0"/>
              <a:t>pennales</a:t>
            </a:r>
            <a:r>
              <a:rPr lang="en-US" sz="1800" dirty="0" smtClean="0"/>
              <a:t>) and radial symmetries (</a:t>
            </a:r>
            <a:r>
              <a:rPr lang="en-US" sz="1800" dirty="0" err="1" smtClean="0"/>
              <a:t>centrales</a:t>
            </a:r>
            <a:r>
              <a:rPr lang="en-US" sz="1800" dirty="0" smtClean="0"/>
              <a:t>).</a:t>
            </a:r>
          </a:p>
          <a:p>
            <a:pPr marL="0" indent="357188" algn="just">
              <a:spcBef>
                <a:spcPts val="0"/>
              </a:spcBef>
              <a:buAutoNum type="arabicPeriod"/>
            </a:pPr>
            <a:r>
              <a:rPr lang="en-US" sz="1800" dirty="0" smtClean="0"/>
              <a:t>The arrangement of cells there is a cell wall called </a:t>
            </a:r>
            <a:r>
              <a:rPr lang="en-US" sz="1800" dirty="0" err="1" smtClean="0"/>
              <a:t>frustula</a:t>
            </a:r>
            <a:r>
              <a:rPr lang="en-US" sz="1800" dirty="0" smtClean="0"/>
              <a:t> composed of the base called </a:t>
            </a:r>
            <a:r>
              <a:rPr lang="en-US" sz="1800" b="1" dirty="0" err="1" smtClean="0">
                <a:solidFill>
                  <a:schemeClr val="accent2"/>
                </a:solidFill>
              </a:rPr>
              <a:t>hypoteka</a:t>
            </a:r>
            <a:r>
              <a:rPr lang="en-US" sz="1800" dirty="0" smtClean="0"/>
              <a:t> and the cap (</a:t>
            </a:r>
            <a:r>
              <a:rPr lang="en-US" sz="1800" b="1" dirty="0" err="1" smtClean="0">
                <a:solidFill>
                  <a:schemeClr val="accent2"/>
                </a:solidFill>
              </a:rPr>
              <a:t>epiteka</a:t>
            </a:r>
            <a:r>
              <a:rPr lang="en-US" sz="1800" dirty="0" smtClean="0"/>
              <a:t>) and belt (</a:t>
            </a:r>
            <a:r>
              <a:rPr lang="en-US" sz="1800" dirty="0" err="1" smtClean="0"/>
              <a:t>singulum</a:t>
            </a:r>
            <a:r>
              <a:rPr lang="en-US" sz="1800" dirty="0" smtClean="0"/>
              <a:t>). </a:t>
            </a:r>
            <a:r>
              <a:rPr lang="en-US" sz="1800" dirty="0" err="1" smtClean="0"/>
              <a:t>Frustulaini</a:t>
            </a:r>
            <a:r>
              <a:rPr lang="en-US" sz="1800" dirty="0" smtClean="0"/>
              <a:t> is composed of </a:t>
            </a:r>
            <a:r>
              <a:rPr lang="en-US" sz="1800" dirty="0" err="1" smtClean="0"/>
              <a:t>pectinyang</a:t>
            </a:r>
            <a:r>
              <a:rPr lang="en-US" sz="1800" dirty="0" smtClean="0"/>
              <a:t> coated silicon. </a:t>
            </a:r>
          </a:p>
          <a:p>
            <a:pPr marL="0" indent="357188" algn="just">
              <a:spcBef>
                <a:spcPts val="0"/>
              </a:spcBef>
              <a:buNone/>
            </a:pPr>
            <a:r>
              <a:rPr lang="en-US" sz="1800" dirty="0" err="1" smtClean="0"/>
              <a:t>Epiteka</a:t>
            </a:r>
            <a:r>
              <a:rPr lang="en-US" sz="1800" dirty="0" smtClean="0"/>
              <a:t> and </a:t>
            </a:r>
            <a:r>
              <a:rPr lang="en-US" sz="1800" dirty="0" err="1" smtClean="0"/>
              <a:t>hypoteka</a:t>
            </a:r>
            <a:r>
              <a:rPr lang="en-US" sz="1800" dirty="0" smtClean="0"/>
              <a:t> are composed by the upper valve and the lower valve. Valve is composed of: </a:t>
            </a:r>
            <a:r>
              <a:rPr lang="en-US" sz="1800" dirty="0" err="1" smtClean="0"/>
              <a:t>rafe</a:t>
            </a:r>
            <a:r>
              <a:rPr lang="en-US" sz="1800" dirty="0" smtClean="0"/>
              <a:t>, </a:t>
            </a:r>
            <a:r>
              <a:rPr lang="en-US" sz="1800" dirty="0" err="1" smtClean="0"/>
              <a:t>stria</a:t>
            </a:r>
            <a:r>
              <a:rPr lang="en-US" sz="1800" dirty="0" smtClean="0"/>
              <a:t>, central </a:t>
            </a:r>
            <a:r>
              <a:rPr lang="en-US" sz="1800" dirty="0" err="1" smtClean="0"/>
              <a:t>nodulus</a:t>
            </a:r>
            <a:r>
              <a:rPr lang="en-US" sz="1800" dirty="0" smtClean="0"/>
              <a:t> and polar nodules. </a:t>
            </a:r>
            <a:r>
              <a:rPr lang="en-US" sz="1800" dirty="0" err="1" smtClean="0"/>
              <a:t>Pennales</a:t>
            </a:r>
            <a:r>
              <a:rPr lang="en-US" sz="1800" dirty="0" smtClean="0"/>
              <a:t> found mostly in fresh water. </a:t>
            </a:r>
            <a:r>
              <a:rPr lang="en-US" sz="1800" dirty="0" err="1" smtClean="0"/>
              <a:t>Centrales</a:t>
            </a:r>
            <a:r>
              <a:rPr lang="en-US" sz="1800" dirty="0" smtClean="0"/>
              <a:t> found mostly in seawater.</a:t>
            </a:r>
          </a:p>
          <a:p>
            <a:pPr marL="0" indent="0" algn="just">
              <a:spcBef>
                <a:spcPts val="0"/>
              </a:spcBef>
              <a:buNone/>
            </a:pPr>
            <a:r>
              <a:rPr lang="en-US" sz="1800" dirty="0" smtClean="0"/>
              <a:t>4. Movement of a </a:t>
            </a:r>
            <a:r>
              <a:rPr lang="en-US" sz="1800" dirty="0" err="1" smtClean="0"/>
              <a:t>flagell</a:t>
            </a:r>
            <a:r>
              <a:rPr lang="en-US" sz="1800" dirty="0" smtClean="0"/>
              <a:t> contained in sperm.</a:t>
            </a:r>
          </a:p>
          <a:p>
            <a:pPr marL="0" indent="0" algn="just">
              <a:spcBef>
                <a:spcPts val="0"/>
              </a:spcBef>
              <a:buNone/>
            </a:pPr>
            <a:r>
              <a:rPr lang="en-US" sz="1800" dirty="0" smtClean="0"/>
              <a:t>5. The contents of single-cell nuclei and diploid nucleus, pigment chlorophyll a and c, beta carotene and </a:t>
            </a:r>
            <a:r>
              <a:rPr lang="en-US" sz="1800" dirty="0" err="1" smtClean="0"/>
              <a:t>sertaxantofil</a:t>
            </a:r>
            <a:r>
              <a:rPr lang="en-US" sz="1800" dirty="0" smtClean="0"/>
              <a:t> (</a:t>
            </a:r>
            <a:r>
              <a:rPr lang="en-US" sz="1800" dirty="0" err="1" smtClean="0"/>
              <a:t>fukosantin</a:t>
            </a:r>
            <a:r>
              <a:rPr lang="en-US" sz="1800" dirty="0" smtClean="0"/>
              <a:t>).</a:t>
            </a:r>
          </a:p>
          <a:p>
            <a:pPr marL="0" indent="0" algn="just">
              <a:spcBef>
                <a:spcPts val="0"/>
              </a:spcBef>
              <a:buNone/>
            </a:pPr>
            <a:r>
              <a:rPr lang="en-US" sz="1800" dirty="0" smtClean="0"/>
              <a:t>6. Habitat is common in all water situations, but especially in cold water.</a:t>
            </a:r>
          </a:p>
          <a:p>
            <a:pPr marL="0" algn="just">
              <a:spcBef>
                <a:spcPts val="0"/>
              </a:spcBef>
              <a:buNone/>
            </a:pPr>
            <a:r>
              <a:rPr lang="en-US" sz="1800" dirty="0" smtClean="0"/>
              <a:t>7. Reproduction occurs by cell division and </a:t>
            </a:r>
            <a:r>
              <a:rPr lang="en-US" sz="1800" dirty="0" err="1" smtClean="0"/>
              <a:t>auxospore</a:t>
            </a:r>
            <a:r>
              <a:rPr lang="en-US" sz="1800" dirty="0" smtClean="0"/>
              <a:t> formation. Note: </a:t>
            </a:r>
            <a:r>
              <a:rPr lang="en-US" sz="1800" dirty="0" err="1" smtClean="0"/>
              <a:t>Auxospora</a:t>
            </a:r>
            <a:r>
              <a:rPr lang="en-US" sz="1800" dirty="0" smtClean="0"/>
              <a:t> Formation. Stem cells will divide into 2 child cells, each child's cells will split into 2 daughter cells, the child's cells gradually decreases. The child's cell gradually grows to form </a:t>
            </a:r>
            <a:r>
              <a:rPr lang="en-US" sz="1800" dirty="0" err="1" smtClean="0"/>
              <a:t>auxospores</a:t>
            </a:r>
            <a:r>
              <a:rPr lang="en-US" sz="1800" dirty="0" smtClean="0"/>
              <a:t>.</a:t>
            </a:r>
          </a:p>
          <a:p>
            <a:pPr marL="0" indent="0" algn="just">
              <a:spcBef>
                <a:spcPts val="0"/>
              </a:spcBef>
              <a:buNone/>
            </a:pPr>
            <a:endParaRPr lang="en-US" sz="1800" dirty="0" smtClean="0"/>
          </a:p>
          <a:p>
            <a:pPr marL="0" algn="just">
              <a:spcBef>
                <a:spcPts val="0"/>
              </a:spcBef>
              <a:buNone/>
            </a:pPr>
            <a:endParaRPr lang="ru-RU"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562074"/>
          </a:xfrm>
        </p:spPr>
        <p:txBody>
          <a:bodyPr>
            <a:noAutofit/>
          </a:bodyPr>
          <a:lstStyle/>
          <a:p>
            <a:r>
              <a:rPr lang="en-US" sz="3200" b="1" dirty="0" smtClean="0">
                <a:solidFill>
                  <a:schemeClr val="accent2"/>
                </a:solidFill>
              </a:rPr>
              <a:t>Blue-green Algae (Division </a:t>
            </a:r>
            <a:r>
              <a:rPr lang="en-US" sz="3200" b="1" dirty="0" err="1" smtClean="0">
                <a:solidFill>
                  <a:schemeClr val="accent2"/>
                </a:solidFill>
              </a:rPr>
              <a:t>Cyanophyta</a:t>
            </a:r>
            <a:r>
              <a:rPr lang="en-US" sz="3200" b="1" dirty="0" smtClean="0">
                <a:solidFill>
                  <a:schemeClr val="accent2"/>
                </a:solidFill>
              </a:rPr>
              <a:t>)</a:t>
            </a:r>
            <a:endParaRPr lang="en-US" sz="3200" b="1" dirty="0">
              <a:solidFill>
                <a:schemeClr val="accent2"/>
              </a:solidFill>
            </a:endParaRPr>
          </a:p>
        </p:txBody>
      </p:sp>
      <p:sp>
        <p:nvSpPr>
          <p:cNvPr id="3" name="Содержимое 2"/>
          <p:cNvSpPr>
            <a:spLocks noGrp="1"/>
          </p:cNvSpPr>
          <p:nvPr>
            <p:ph idx="1"/>
          </p:nvPr>
        </p:nvSpPr>
        <p:spPr>
          <a:xfrm>
            <a:off x="467544" y="836712"/>
            <a:ext cx="8229600" cy="5760640"/>
          </a:xfrm>
        </p:spPr>
        <p:txBody>
          <a:bodyPr>
            <a:normAutofit/>
          </a:bodyPr>
          <a:lstStyle/>
          <a:p>
            <a:pPr marL="0" indent="357188" algn="just">
              <a:buNone/>
            </a:pPr>
            <a:r>
              <a:rPr lang="en-US" sz="1800" dirty="0" smtClean="0"/>
              <a:t>The division </a:t>
            </a:r>
            <a:r>
              <a:rPr lang="en-US" sz="1800" dirty="0" err="1" smtClean="0"/>
              <a:t>Cyanophyta</a:t>
            </a:r>
            <a:r>
              <a:rPr lang="en-US" sz="1800" dirty="0" smtClean="0"/>
              <a:t> or </a:t>
            </a:r>
            <a:r>
              <a:rPr lang="en-US" sz="1800" dirty="0" err="1" smtClean="0"/>
              <a:t>Myxophyta</a:t>
            </a:r>
            <a:r>
              <a:rPr lang="en-US" sz="1800" dirty="0" smtClean="0"/>
              <a:t>, commonly known as blue-green algae, consists of a single class </a:t>
            </a:r>
            <a:r>
              <a:rPr lang="en-US" sz="1800" dirty="0" err="1" smtClean="0"/>
              <a:t>Cyanophyceae</a:t>
            </a:r>
            <a:r>
              <a:rPr lang="en-US" sz="1800" dirty="0" smtClean="0"/>
              <a:t>.</a:t>
            </a:r>
          </a:p>
          <a:p>
            <a:pPr algn="just"/>
            <a:r>
              <a:rPr lang="en-US" sz="1800" dirty="0" smtClean="0"/>
              <a:t>The reference to “algae” in the name of these organisms indicates that the designation is used loosely for they are often considered to be more closely related to bacteria than to true algae. </a:t>
            </a:r>
          </a:p>
          <a:p>
            <a:r>
              <a:rPr lang="en-US" sz="1800" dirty="0" smtClean="0"/>
              <a:t>The cell walls of blue-green algae differ from those of most bacteria in that they usually contain cellulose, but like those of bacteria, they also usually seem to contain </a:t>
            </a:r>
            <a:r>
              <a:rPr lang="en-US" sz="1800" dirty="0" err="1" smtClean="0"/>
              <a:t>muramic</a:t>
            </a:r>
            <a:r>
              <a:rPr lang="en-US" sz="1800" dirty="0" smtClean="0"/>
              <a:t> acid. Outside the cell wall proper, there is often a layer of a more or less firm, gelatinous material called a sheath, composed of </a:t>
            </a:r>
            <a:r>
              <a:rPr lang="en-US" sz="1800" dirty="0" err="1" smtClean="0"/>
              <a:t>pectic</a:t>
            </a:r>
            <a:r>
              <a:rPr lang="en-US" sz="1800" dirty="0" smtClean="0"/>
              <a:t> materials.</a:t>
            </a:r>
          </a:p>
          <a:p>
            <a:pPr algn="just"/>
            <a:r>
              <a:rPr lang="en-US" sz="1800" dirty="0" smtClean="0"/>
              <a:t>All blue-green algae possess photosynthetic pigments located in lamellar structures that appear to be flattened vesicles. These structures are similar to the </a:t>
            </a:r>
            <a:r>
              <a:rPr lang="en-US" sz="1800" dirty="0" err="1" smtClean="0"/>
              <a:t>chromatophores</a:t>
            </a:r>
            <a:r>
              <a:rPr lang="en-US" sz="1800" dirty="0" smtClean="0"/>
              <a:t> of the photosynthetic bacteria. Like the </a:t>
            </a:r>
            <a:r>
              <a:rPr lang="en-US" sz="1800" dirty="0" err="1" smtClean="0"/>
              <a:t>chromatophores</a:t>
            </a:r>
            <a:r>
              <a:rPr lang="en-US" sz="1800" dirty="0" smtClean="0"/>
              <a:t>, they are not contained within chloroplasts. The cells contain a number of pigments including chlorophyll, carotene, </a:t>
            </a:r>
            <a:r>
              <a:rPr lang="en-US" sz="1800" dirty="0" err="1" smtClean="0"/>
              <a:t>phycocyanin</a:t>
            </a:r>
            <a:r>
              <a:rPr lang="en-US" sz="1800" dirty="0" smtClean="0"/>
              <a:t>, and </a:t>
            </a:r>
            <a:r>
              <a:rPr lang="en-US" sz="1800" dirty="0" err="1" smtClean="0"/>
              <a:t>phycoerythrin</a:t>
            </a:r>
            <a:r>
              <a:rPr lang="en-US" sz="1800" dirty="0" smtClean="0"/>
              <a:t>.</a:t>
            </a:r>
          </a:p>
          <a:p>
            <a:pPr algn="just"/>
            <a:r>
              <a:rPr lang="en-US" sz="1800" dirty="0" smtClean="0"/>
              <a:t>The </a:t>
            </a:r>
            <a:r>
              <a:rPr lang="en-US" sz="1800" dirty="0" err="1" smtClean="0"/>
              <a:t>Cyanophyta</a:t>
            </a:r>
            <a:r>
              <a:rPr lang="en-US" sz="1800" dirty="0" smtClean="0"/>
              <a:t> are characterized by the complete absence of sexual reproduction; no sexual organs and no motile reproductive bodies have been observed. Propagation takes place by simple division, by spores (</a:t>
            </a:r>
            <a:r>
              <a:rPr lang="en-US" sz="1800" dirty="0" err="1" smtClean="0"/>
              <a:t>akinetes</a:t>
            </a:r>
            <a:r>
              <a:rPr lang="en-US" sz="1800" dirty="0" smtClean="0"/>
              <a:t>, </a:t>
            </a:r>
            <a:r>
              <a:rPr lang="en-US" sz="1800" dirty="0" err="1" smtClean="0"/>
              <a:t>endospores</a:t>
            </a:r>
            <a:r>
              <a:rPr lang="en-US" sz="1800" dirty="0" smtClean="0"/>
              <a:t>, and exospores) or else by fragmentation (fission). The multiplication of </a:t>
            </a:r>
            <a:r>
              <a:rPr lang="en-US" sz="1800" dirty="0" err="1" smtClean="0"/>
              <a:t>unicelluar</a:t>
            </a:r>
            <a:r>
              <a:rPr lang="en-US" sz="1800" dirty="0" smtClean="0"/>
              <a:t> and colonial forms is brought about mainly by simple cell division. </a:t>
            </a:r>
            <a:endParaRPr lang="ru-RU" sz="1800" dirty="0" smtClean="0"/>
          </a:p>
          <a:p>
            <a:pPr algn="just"/>
            <a:endParaRPr lang="en-US" sz="1800" dirty="0" smtClean="0"/>
          </a:p>
          <a:p>
            <a:pPr marL="0" indent="357188" algn="just">
              <a:buNone/>
            </a:pPr>
            <a:endParaRPr lang="ru-RU"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6"/>
            <a:ext cx="8229600" cy="5721499"/>
          </a:xfrm>
        </p:spPr>
        <p:txBody>
          <a:bodyPr>
            <a:normAutofit lnSpcReduction="10000"/>
          </a:bodyPr>
          <a:lstStyle/>
          <a:p>
            <a:pPr marL="0" indent="0">
              <a:spcBef>
                <a:spcPts val="0"/>
              </a:spcBef>
              <a:buNone/>
            </a:pPr>
            <a:r>
              <a:rPr lang="en-US" sz="2800" b="1" dirty="0" smtClean="0"/>
              <a:t>Material: </a:t>
            </a:r>
          </a:p>
          <a:p>
            <a:pPr marL="0" indent="0">
              <a:spcBef>
                <a:spcPts val="0"/>
              </a:spcBef>
              <a:buNone/>
            </a:pPr>
            <a:r>
              <a:rPr lang="en-US" sz="2800" dirty="0" smtClean="0"/>
              <a:t>Division </a:t>
            </a:r>
            <a:r>
              <a:rPr lang="en-US" sz="2800" dirty="0" err="1" smtClean="0"/>
              <a:t>Bacillariophyta</a:t>
            </a:r>
            <a:r>
              <a:rPr lang="en-US" sz="2800" dirty="0" smtClean="0"/>
              <a:t> (Diatoms)</a:t>
            </a:r>
            <a:r>
              <a:rPr lang="en-US" sz="2800" b="1" dirty="0" smtClean="0">
                <a:solidFill>
                  <a:schemeClr val="accent2"/>
                </a:solidFill>
              </a:rPr>
              <a:t/>
            </a:r>
            <a:br>
              <a:rPr lang="en-US" sz="2800" b="1" dirty="0" smtClean="0">
                <a:solidFill>
                  <a:schemeClr val="accent2"/>
                </a:solidFill>
              </a:rPr>
            </a:br>
            <a:r>
              <a:rPr lang="en-US" sz="2800" dirty="0" smtClean="0"/>
              <a:t>Class </a:t>
            </a:r>
            <a:r>
              <a:rPr lang="en-US" sz="2800" dirty="0" err="1" smtClean="0"/>
              <a:t>Diatomophyceae</a:t>
            </a:r>
            <a:r>
              <a:rPr lang="en-US" sz="2800" dirty="0" smtClean="0"/>
              <a:t> </a:t>
            </a:r>
          </a:p>
          <a:p>
            <a:pPr marL="0" indent="0">
              <a:spcBef>
                <a:spcPts val="0"/>
              </a:spcBef>
              <a:buNone/>
            </a:pPr>
            <a:r>
              <a:rPr lang="en-US" sz="2800" dirty="0" smtClean="0"/>
              <a:t>Order </a:t>
            </a:r>
            <a:r>
              <a:rPr lang="en-US" sz="2800" dirty="0" err="1" smtClean="0"/>
              <a:t>Bacillariales</a:t>
            </a:r>
            <a:r>
              <a:rPr lang="en-US" sz="2800" dirty="0" smtClean="0"/>
              <a:t> (cells have bilateral symmetry)</a:t>
            </a:r>
          </a:p>
          <a:p>
            <a:pPr marL="0" indent="0">
              <a:spcBef>
                <a:spcPts val="0"/>
              </a:spcBef>
              <a:buNone/>
            </a:pPr>
            <a:r>
              <a:rPr lang="en-US" sz="2800" dirty="0" smtClean="0"/>
              <a:t>Fam</a:t>
            </a:r>
            <a:r>
              <a:rPr lang="en-US" sz="2800" i="1" dirty="0" smtClean="0"/>
              <a:t>. </a:t>
            </a:r>
            <a:r>
              <a:rPr lang="en-US" sz="2800" dirty="0" err="1" smtClean="0"/>
              <a:t>Diraphaceae</a:t>
            </a:r>
            <a:r>
              <a:rPr lang="en-US" sz="2800" dirty="0" smtClean="0"/>
              <a:t> (cells have two sutures - on the </a:t>
            </a:r>
            <a:r>
              <a:rPr lang="en-US" sz="2800" dirty="0" err="1" smtClean="0"/>
              <a:t>epiteka</a:t>
            </a:r>
            <a:r>
              <a:rPr lang="en-US" sz="2800" dirty="0" smtClean="0"/>
              <a:t> and </a:t>
            </a:r>
            <a:r>
              <a:rPr lang="en-US" sz="2800" dirty="0" err="1" smtClean="0"/>
              <a:t>hypotheka</a:t>
            </a:r>
            <a:r>
              <a:rPr lang="en-US" sz="2800" dirty="0" smtClean="0"/>
              <a:t>, they have active movement), </a:t>
            </a:r>
          </a:p>
          <a:p>
            <a:pPr marL="0" indent="0">
              <a:spcBef>
                <a:spcPts val="0"/>
              </a:spcBef>
              <a:buNone/>
            </a:pPr>
            <a:r>
              <a:rPr lang="en-US" sz="2800" dirty="0" smtClean="0"/>
              <a:t>Genus </a:t>
            </a:r>
            <a:r>
              <a:rPr lang="en-US" sz="2800" i="1" dirty="0" err="1" smtClean="0"/>
              <a:t>Pinnularia</a:t>
            </a:r>
            <a:endParaRPr lang="en-US" sz="2800" dirty="0" smtClean="0">
              <a:solidFill>
                <a:srgbClr val="FF0000"/>
              </a:solidFill>
            </a:endParaRPr>
          </a:p>
          <a:p>
            <a:pPr marL="0" indent="0">
              <a:spcBef>
                <a:spcPts val="0"/>
              </a:spcBef>
              <a:buNone/>
            </a:pPr>
            <a:endParaRPr lang="en-US" sz="2000" b="1" dirty="0" smtClean="0"/>
          </a:p>
          <a:p>
            <a:pPr marL="0" indent="0">
              <a:spcBef>
                <a:spcPts val="0"/>
              </a:spcBef>
              <a:buNone/>
            </a:pPr>
            <a:r>
              <a:rPr lang="en-US" sz="2800" b="1" dirty="0" smtClean="0"/>
              <a:t>Objective: </a:t>
            </a:r>
            <a:r>
              <a:rPr lang="en-US" sz="2800" dirty="0" smtClean="0"/>
              <a:t>To investigate the structural features of </a:t>
            </a:r>
            <a:r>
              <a:rPr lang="en-US" sz="2800" i="1" dirty="0" err="1" smtClean="0">
                <a:solidFill>
                  <a:srgbClr val="C00000"/>
                </a:solidFill>
              </a:rPr>
              <a:t>Pinnularia</a:t>
            </a:r>
            <a:endParaRPr lang="en-US" sz="2800" dirty="0" smtClean="0">
              <a:solidFill>
                <a:srgbClr val="C00000"/>
              </a:solidFill>
            </a:endParaRPr>
          </a:p>
          <a:p>
            <a:pPr marL="0" indent="0">
              <a:spcBef>
                <a:spcPts val="0"/>
              </a:spcBef>
              <a:buNone/>
            </a:pPr>
            <a:endParaRPr lang="en-US" sz="2400" b="1" dirty="0" smtClean="0"/>
          </a:p>
          <a:p>
            <a:pPr marL="0" indent="0">
              <a:spcBef>
                <a:spcPts val="0"/>
              </a:spcBef>
              <a:buNone/>
            </a:pPr>
            <a:r>
              <a:rPr lang="en-US" sz="2800" b="1" dirty="0" smtClean="0"/>
              <a:t>Tasks of work: </a:t>
            </a:r>
          </a:p>
          <a:p>
            <a:pPr marL="0" indent="0">
              <a:spcBef>
                <a:spcPts val="0"/>
              </a:spcBef>
              <a:buNone/>
            </a:pPr>
            <a:r>
              <a:rPr lang="en-US" sz="2800" dirty="0" smtClean="0"/>
              <a:t>Draw the appearance of </a:t>
            </a:r>
            <a:r>
              <a:rPr lang="en-US" sz="2800" i="1" dirty="0" err="1" smtClean="0">
                <a:solidFill>
                  <a:srgbClr val="C00000"/>
                </a:solidFill>
              </a:rPr>
              <a:t>Pinnularia</a:t>
            </a:r>
            <a:r>
              <a:rPr lang="en-US" sz="2800" i="1" dirty="0" smtClean="0"/>
              <a:t>  (</a:t>
            </a:r>
            <a:r>
              <a:rPr lang="en-US" sz="2800" dirty="0" smtClean="0"/>
              <a:t>valve view, girdle view).</a:t>
            </a:r>
            <a:endParaRPr lang="ru-RU"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Documents\Karime\2018\Lectures\Biodiversity of plants\index44.jpg"/>
          <p:cNvPicPr>
            <a:picLocks noGrp="1" noChangeAspect="1" noChangeArrowheads="1"/>
          </p:cNvPicPr>
          <p:nvPr>
            <p:ph idx="1"/>
          </p:nvPr>
        </p:nvPicPr>
        <p:blipFill>
          <a:blip r:embed="rId2" cstate="print"/>
          <a:srcRect/>
          <a:stretch>
            <a:fillRect/>
          </a:stretch>
        </p:blipFill>
        <p:spPr bwMode="auto">
          <a:xfrm>
            <a:off x="251520" y="404664"/>
            <a:ext cx="2276475" cy="2009775"/>
          </a:xfrm>
          <a:prstGeom prst="rect">
            <a:avLst/>
          </a:prstGeom>
          <a:noFill/>
        </p:spPr>
      </p:pic>
      <p:pic>
        <p:nvPicPr>
          <p:cNvPr id="7171" name="Picture 3" descr="C:\Users\ADM\Documents\Karime\2018\Lectures\Biodiversity of plants\440px-Pinnularia_Teilung.jpg"/>
          <p:cNvPicPr>
            <a:picLocks noChangeAspect="1" noChangeArrowheads="1"/>
          </p:cNvPicPr>
          <p:nvPr/>
        </p:nvPicPr>
        <p:blipFill>
          <a:blip r:embed="rId3" cstate="print"/>
          <a:srcRect/>
          <a:stretch>
            <a:fillRect/>
          </a:stretch>
        </p:blipFill>
        <p:spPr bwMode="auto">
          <a:xfrm>
            <a:off x="3707904" y="188640"/>
            <a:ext cx="5096345" cy="2664000"/>
          </a:xfrm>
          <a:prstGeom prst="rect">
            <a:avLst/>
          </a:prstGeom>
          <a:noFill/>
        </p:spPr>
      </p:pic>
      <p:pic>
        <p:nvPicPr>
          <p:cNvPr id="7173" name="Picture 5" descr="C:\Users\ADM\Documents\Karime\2018\Lectures\Biodiversity of plants\Capture85.png"/>
          <p:cNvPicPr>
            <a:picLocks noChangeAspect="1" noChangeArrowheads="1"/>
          </p:cNvPicPr>
          <p:nvPr/>
        </p:nvPicPr>
        <p:blipFill>
          <a:blip r:embed="rId4" cstate="print"/>
          <a:srcRect l="7520" t="3509" r="7885"/>
          <a:stretch>
            <a:fillRect/>
          </a:stretch>
        </p:blipFill>
        <p:spPr bwMode="auto">
          <a:xfrm>
            <a:off x="683568" y="2538000"/>
            <a:ext cx="3534953" cy="4320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6"/>
            <a:ext cx="8229600" cy="5721499"/>
          </a:xfrm>
        </p:spPr>
        <p:txBody>
          <a:bodyPr>
            <a:normAutofit/>
          </a:bodyPr>
          <a:lstStyle/>
          <a:p>
            <a:pPr marL="0" indent="0">
              <a:spcBef>
                <a:spcPts val="0"/>
              </a:spcBef>
              <a:buNone/>
            </a:pPr>
            <a:r>
              <a:rPr lang="en-US" sz="2800" b="1" dirty="0" smtClean="0"/>
              <a:t>Material: </a:t>
            </a:r>
          </a:p>
          <a:p>
            <a:pPr marL="0" indent="0">
              <a:spcBef>
                <a:spcPts val="0"/>
              </a:spcBef>
              <a:buNone/>
            </a:pPr>
            <a:r>
              <a:rPr lang="en-US" sz="2800" dirty="0" smtClean="0"/>
              <a:t>Division </a:t>
            </a:r>
            <a:r>
              <a:rPr lang="en-US" sz="2800" dirty="0" err="1" smtClean="0"/>
              <a:t>Euglenophyta</a:t>
            </a:r>
            <a:r>
              <a:rPr lang="en-US" sz="2800" dirty="0" smtClean="0"/>
              <a:t> </a:t>
            </a:r>
            <a:r>
              <a:rPr lang="en-US" sz="2800" b="1" dirty="0" smtClean="0">
                <a:solidFill>
                  <a:schemeClr val="accent2"/>
                </a:solidFill>
              </a:rPr>
              <a:t/>
            </a:r>
            <a:br>
              <a:rPr lang="en-US" sz="2800" b="1" dirty="0" smtClean="0">
                <a:solidFill>
                  <a:schemeClr val="accent2"/>
                </a:solidFill>
              </a:rPr>
            </a:br>
            <a:r>
              <a:rPr lang="en-US" sz="2800" dirty="0" smtClean="0"/>
              <a:t>Class </a:t>
            </a:r>
            <a:r>
              <a:rPr lang="en-US" sz="2800" dirty="0" err="1" smtClean="0"/>
              <a:t>Euglenophyceae</a:t>
            </a:r>
            <a:endParaRPr lang="en-US" sz="2800" dirty="0" smtClean="0"/>
          </a:p>
          <a:p>
            <a:pPr marL="0" indent="0">
              <a:spcBef>
                <a:spcPts val="0"/>
              </a:spcBef>
              <a:buNone/>
            </a:pPr>
            <a:r>
              <a:rPr lang="en-US" sz="2800" dirty="0" smtClean="0"/>
              <a:t>Order </a:t>
            </a:r>
            <a:r>
              <a:rPr lang="en-US" sz="2800" dirty="0" err="1" smtClean="0"/>
              <a:t>Euglenales</a:t>
            </a:r>
            <a:endParaRPr lang="en-US" sz="2800" dirty="0" smtClean="0"/>
          </a:p>
          <a:p>
            <a:pPr marL="0" indent="0">
              <a:spcBef>
                <a:spcPts val="0"/>
              </a:spcBef>
              <a:buNone/>
            </a:pPr>
            <a:r>
              <a:rPr lang="en-US" sz="2800" dirty="0" smtClean="0"/>
              <a:t>Genus </a:t>
            </a:r>
            <a:r>
              <a:rPr lang="en-US" sz="2800" i="1" dirty="0" smtClean="0"/>
              <a:t>Euglena</a:t>
            </a:r>
            <a:endParaRPr lang="en-US" sz="2800" dirty="0" smtClean="0">
              <a:solidFill>
                <a:srgbClr val="FF0000"/>
              </a:solidFill>
            </a:endParaRPr>
          </a:p>
          <a:p>
            <a:pPr marL="0" indent="0">
              <a:spcBef>
                <a:spcPts val="0"/>
              </a:spcBef>
              <a:buNone/>
            </a:pPr>
            <a:endParaRPr lang="en-US" sz="2000" b="1" dirty="0" smtClean="0"/>
          </a:p>
          <a:p>
            <a:pPr marL="0" indent="0">
              <a:spcBef>
                <a:spcPts val="0"/>
              </a:spcBef>
              <a:buNone/>
            </a:pPr>
            <a:r>
              <a:rPr lang="en-US" sz="2800" b="1" dirty="0" smtClean="0"/>
              <a:t>Objective: </a:t>
            </a:r>
            <a:r>
              <a:rPr lang="en-US" sz="2800" dirty="0" smtClean="0"/>
              <a:t>To investigate the structural features of </a:t>
            </a:r>
            <a:r>
              <a:rPr lang="en-US" sz="2800" i="1" dirty="0" smtClean="0">
                <a:solidFill>
                  <a:srgbClr val="C00000"/>
                </a:solidFill>
              </a:rPr>
              <a:t>Euglena</a:t>
            </a:r>
            <a:endParaRPr lang="en-US" sz="2800" dirty="0" smtClean="0">
              <a:solidFill>
                <a:srgbClr val="C00000"/>
              </a:solidFill>
            </a:endParaRPr>
          </a:p>
          <a:p>
            <a:pPr marL="0" indent="0">
              <a:spcBef>
                <a:spcPts val="0"/>
              </a:spcBef>
              <a:buNone/>
            </a:pPr>
            <a:endParaRPr lang="en-US" sz="2400" b="1" dirty="0" smtClean="0"/>
          </a:p>
          <a:p>
            <a:pPr marL="0" indent="0">
              <a:spcBef>
                <a:spcPts val="0"/>
              </a:spcBef>
              <a:buNone/>
            </a:pPr>
            <a:r>
              <a:rPr lang="en-US" sz="2800" b="1" dirty="0" smtClean="0"/>
              <a:t>Tasks of work: </a:t>
            </a:r>
          </a:p>
          <a:p>
            <a:pPr marL="0" indent="0">
              <a:spcBef>
                <a:spcPts val="0"/>
              </a:spcBef>
              <a:buNone/>
            </a:pPr>
            <a:r>
              <a:rPr lang="en-US" sz="2800" dirty="0" smtClean="0"/>
              <a:t>Draw the appearance of </a:t>
            </a:r>
            <a:r>
              <a:rPr lang="en-US" sz="2800" i="1" dirty="0" smtClean="0">
                <a:solidFill>
                  <a:srgbClr val="C00000"/>
                </a:solidFill>
              </a:rPr>
              <a:t>Euglena.</a:t>
            </a:r>
            <a:endParaRPr lang="ru-RU"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euglenabiology.weebly.com/uploads/1/7/6/0/1760868/1000986.jpg?478"/>
          <p:cNvPicPr>
            <a:picLocks noChangeAspect="1" noChangeArrowheads="1"/>
          </p:cNvPicPr>
          <p:nvPr/>
        </p:nvPicPr>
        <p:blipFill>
          <a:blip r:embed="rId2" cstate="print"/>
          <a:srcRect l="7908"/>
          <a:stretch>
            <a:fillRect/>
          </a:stretch>
        </p:blipFill>
        <p:spPr bwMode="auto">
          <a:xfrm>
            <a:off x="4644008" y="476672"/>
            <a:ext cx="4192910" cy="4133850"/>
          </a:xfrm>
          <a:prstGeom prst="rect">
            <a:avLst/>
          </a:prstGeom>
          <a:noFill/>
        </p:spPr>
      </p:pic>
      <p:pic>
        <p:nvPicPr>
          <p:cNvPr id="53252" name="Picture 4" descr="http://protist.i.hosei.ac.jp/PDB/Images/Mastigophora/Euglena/viridis/sp_09b.jpg"/>
          <p:cNvPicPr>
            <a:picLocks noGrp="1" noChangeAspect="1" noChangeArrowheads="1"/>
          </p:cNvPicPr>
          <p:nvPr>
            <p:ph idx="1"/>
          </p:nvPr>
        </p:nvPicPr>
        <p:blipFill>
          <a:blip r:embed="rId3" cstate="print"/>
          <a:srcRect/>
          <a:stretch>
            <a:fillRect/>
          </a:stretch>
        </p:blipFill>
        <p:spPr bwMode="auto">
          <a:xfrm>
            <a:off x="251520" y="980728"/>
            <a:ext cx="4161518" cy="3096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sz="3200" b="1" i="1" dirty="0" smtClean="0">
                <a:solidFill>
                  <a:schemeClr val="accent2"/>
                </a:solidFill>
              </a:rPr>
              <a:t/>
            </a:r>
            <a:br>
              <a:rPr lang="en-US" sz="3200" b="1" i="1" dirty="0" smtClean="0">
                <a:solidFill>
                  <a:schemeClr val="accent2"/>
                </a:solidFill>
              </a:rPr>
            </a:br>
            <a:r>
              <a:rPr lang="en-US" sz="3200" b="1" i="1" dirty="0" err="1" smtClean="0">
                <a:solidFill>
                  <a:schemeClr val="accent2"/>
                </a:solidFill>
              </a:rPr>
              <a:t>Phaeophyta</a:t>
            </a:r>
            <a:r>
              <a:rPr lang="en-US" sz="3200" b="1" dirty="0" smtClean="0">
                <a:solidFill>
                  <a:schemeClr val="accent2"/>
                </a:solidFill>
              </a:rPr>
              <a:t> (Brown Algae)</a:t>
            </a:r>
            <a:br>
              <a:rPr lang="en-US" sz="3200" b="1" dirty="0" smtClean="0">
                <a:solidFill>
                  <a:schemeClr val="accent2"/>
                </a:solidFill>
              </a:rPr>
            </a:br>
            <a:endParaRPr lang="ru-RU" sz="3200" b="1" dirty="0">
              <a:solidFill>
                <a:schemeClr val="accent2"/>
              </a:solidFill>
            </a:endParaRPr>
          </a:p>
        </p:txBody>
      </p:sp>
      <p:sp>
        <p:nvSpPr>
          <p:cNvPr id="3" name="Содержимое 2"/>
          <p:cNvSpPr>
            <a:spLocks noGrp="1"/>
          </p:cNvSpPr>
          <p:nvPr>
            <p:ph idx="1"/>
          </p:nvPr>
        </p:nvSpPr>
        <p:spPr>
          <a:xfrm>
            <a:off x="395536" y="908720"/>
            <a:ext cx="8229600" cy="4525963"/>
          </a:xfrm>
        </p:spPr>
        <p:txBody>
          <a:bodyPr>
            <a:normAutofit fontScale="62500" lnSpcReduction="20000"/>
          </a:bodyPr>
          <a:lstStyle/>
          <a:p>
            <a:pPr marL="0" indent="0" algn="just">
              <a:buNone/>
            </a:pPr>
            <a:r>
              <a:rPr lang="en-US" dirty="0" err="1" smtClean="0"/>
              <a:t>Phaeophyta</a:t>
            </a:r>
            <a:r>
              <a:rPr lang="en-US" dirty="0" smtClean="0"/>
              <a:t> Characteristics</a:t>
            </a:r>
          </a:p>
          <a:p>
            <a:pPr marL="0" indent="0" algn="just">
              <a:buNone/>
            </a:pPr>
            <a:r>
              <a:rPr lang="en-US" dirty="0" smtClean="0"/>
              <a:t>1. </a:t>
            </a:r>
            <a:r>
              <a:rPr lang="en-US" dirty="0" err="1" smtClean="0"/>
              <a:t>Phaeophyta</a:t>
            </a:r>
            <a:r>
              <a:rPr lang="en-US" dirty="0" smtClean="0"/>
              <a:t> are the most complex forms of algae. The cell walls are composed of cellulose and </a:t>
            </a:r>
            <a:r>
              <a:rPr lang="en-US" dirty="0" err="1" smtClean="0"/>
              <a:t>alginic</a:t>
            </a:r>
            <a:r>
              <a:rPr lang="en-US" dirty="0" smtClean="0"/>
              <a:t> acid (a complex polysaccharide). </a:t>
            </a:r>
          </a:p>
          <a:p>
            <a:pPr marL="0" indent="0" algn="just">
              <a:buNone/>
            </a:pPr>
            <a:r>
              <a:rPr lang="en-US" dirty="0" smtClean="0"/>
              <a:t>2. Unlike green algae or </a:t>
            </a:r>
            <a:r>
              <a:rPr lang="en-US" dirty="0" err="1" smtClean="0"/>
              <a:t>Chlorophyta</a:t>
            </a:r>
            <a:r>
              <a:rPr lang="en-US" dirty="0" smtClean="0"/>
              <a:t>, they lack true starch.</a:t>
            </a:r>
            <a:br>
              <a:rPr lang="en-US" dirty="0" smtClean="0"/>
            </a:br>
            <a:r>
              <a:rPr lang="en-US" dirty="0" smtClean="0"/>
              <a:t>3.  The food reserves contain sugar, higher alcohol and other complex forms of polysaccharides.</a:t>
            </a:r>
          </a:p>
          <a:p>
            <a:pPr marL="0" indent="0" algn="just">
              <a:buNone/>
            </a:pPr>
            <a:r>
              <a:rPr lang="en-US" dirty="0" smtClean="0"/>
              <a:t>4. The members of </a:t>
            </a:r>
            <a:r>
              <a:rPr lang="en-US" dirty="0" err="1" smtClean="0"/>
              <a:t>phaeophyta</a:t>
            </a:r>
            <a:r>
              <a:rPr lang="en-US" dirty="0" smtClean="0"/>
              <a:t> belonging to </a:t>
            </a:r>
            <a:r>
              <a:rPr lang="en-US" i="1" dirty="0" err="1" smtClean="0"/>
              <a:t>Laminarales</a:t>
            </a:r>
            <a:r>
              <a:rPr lang="en-US" dirty="0" smtClean="0"/>
              <a:t> are called kelps.</a:t>
            </a:r>
            <a:br>
              <a:rPr lang="en-US" dirty="0" smtClean="0"/>
            </a:br>
            <a:r>
              <a:rPr lang="en-US" dirty="0" smtClean="0"/>
              <a:t>5. Kelps are the only algae with a significant internal tissue differentiation.</a:t>
            </a:r>
          </a:p>
          <a:p>
            <a:pPr marL="0" indent="0" algn="just">
              <a:buNone/>
            </a:pPr>
            <a:r>
              <a:rPr lang="en-US" dirty="0" smtClean="0"/>
              <a:t>6. Though true conductive tissues like </a:t>
            </a:r>
            <a:r>
              <a:rPr lang="en-US" i="1" dirty="0" smtClean="0"/>
              <a:t>xylem</a:t>
            </a:r>
            <a:r>
              <a:rPr lang="en-US" dirty="0" smtClean="0"/>
              <a:t> and </a:t>
            </a:r>
            <a:r>
              <a:rPr lang="en-US" i="1" dirty="0" smtClean="0"/>
              <a:t>phloem</a:t>
            </a:r>
            <a:r>
              <a:rPr lang="en-US" dirty="0" smtClean="0"/>
              <a:t> are absent, kelps show some sort of conductive tissues.</a:t>
            </a:r>
          </a:p>
          <a:p>
            <a:pPr marL="0" indent="0" algn="just">
              <a:buNone/>
            </a:pPr>
            <a:r>
              <a:rPr lang="en-US" dirty="0" smtClean="0"/>
              <a:t>7. Similar to other evolved algal species, reproduction of this algae takes place by both sexual and asexual means.</a:t>
            </a:r>
          </a:p>
          <a:p>
            <a:pPr marL="0" indent="0" algn="just">
              <a:buNone/>
            </a:pPr>
            <a:r>
              <a:rPr lang="en-US" dirty="0" smtClean="0"/>
              <a:t>8. Higher </a:t>
            </a:r>
            <a:r>
              <a:rPr lang="en-US" dirty="0" err="1" smtClean="0"/>
              <a:t>phaeophyta</a:t>
            </a:r>
            <a:r>
              <a:rPr lang="en-US" dirty="0" smtClean="0"/>
              <a:t> have life cycle consisting of both haploid and diploid stages, referred to as an alternation of generation. The </a:t>
            </a:r>
            <a:r>
              <a:rPr lang="en-US" dirty="0" err="1" smtClean="0"/>
              <a:t>thallus</a:t>
            </a:r>
            <a:r>
              <a:rPr lang="en-US" dirty="0" smtClean="0"/>
              <a:t> representing haploid stage and diploid stage may be similar (isomorphic) or different (</a:t>
            </a:r>
            <a:r>
              <a:rPr lang="en-US" dirty="0" err="1" smtClean="0"/>
              <a:t>heteromorphic</a:t>
            </a:r>
            <a:r>
              <a:rPr lang="en-US" dirty="0" smtClean="0"/>
              <a:t>).</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6"/>
            <a:ext cx="8229600" cy="5976664"/>
          </a:xfrm>
        </p:spPr>
        <p:txBody>
          <a:bodyPr>
            <a:normAutofit/>
          </a:bodyPr>
          <a:lstStyle/>
          <a:p>
            <a:pPr marL="0" indent="0">
              <a:spcBef>
                <a:spcPts val="0"/>
              </a:spcBef>
              <a:buNone/>
            </a:pPr>
            <a:r>
              <a:rPr lang="en-US" sz="2800" b="1" dirty="0" smtClean="0"/>
              <a:t>Material: </a:t>
            </a:r>
          </a:p>
          <a:p>
            <a:pPr marL="0" indent="0">
              <a:spcBef>
                <a:spcPts val="0"/>
              </a:spcBef>
              <a:buNone/>
            </a:pPr>
            <a:r>
              <a:rPr lang="en-US" sz="2400" dirty="0" smtClean="0"/>
              <a:t>Division </a:t>
            </a:r>
            <a:r>
              <a:rPr lang="en-US" sz="2400" dirty="0" err="1" smtClean="0"/>
              <a:t>Phaeophyta</a:t>
            </a:r>
            <a:r>
              <a:rPr lang="en-US" sz="2400" dirty="0" smtClean="0"/>
              <a:t> - Brown Algae </a:t>
            </a:r>
          </a:p>
          <a:p>
            <a:pPr marL="0" indent="0">
              <a:spcBef>
                <a:spcPts val="0"/>
              </a:spcBef>
              <a:buNone/>
            </a:pPr>
            <a:r>
              <a:rPr lang="en-US" sz="2400" dirty="0" smtClean="0"/>
              <a:t>Class </a:t>
            </a:r>
            <a:r>
              <a:rPr lang="en-US" sz="2400" dirty="0" err="1" smtClean="0"/>
              <a:t>Fucophyceae</a:t>
            </a:r>
            <a:r>
              <a:rPr lang="en-US" sz="2400" dirty="0" smtClean="0"/>
              <a:t> </a:t>
            </a:r>
          </a:p>
          <a:p>
            <a:pPr marL="0" indent="0">
              <a:spcBef>
                <a:spcPts val="0"/>
              </a:spcBef>
              <a:buNone/>
            </a:pPr>
            <a:r>
              <a:rPr lang="en-US" sz="2400" dirty="0" smtClean="0"/>
              <a:t>Order </a:t>
            </a:r>
            <a:r>
              <a:rPr lang="en-US" sz="2400" dirty="0" err="1" smtClean="0"/>
              <a:t>Laminariales</a:t>
            </a:r>
            <a:r>
              <a:rPr lang="en-US" sz="2400" dirty="0" smtClean="0"/>
              <a:t>,</a:t>
            </a:r>
          </a:p>
          <a:p>
            <a:pPr marL="0" indent="0">
              <a:spcBef>
                <a:spcPts val="0"/>
              </a:spcBef>
              <a:buNone/>
            </a:pPr>
            <a:r>
              <a:rPr lang="en-US" sz="2400" dirty="0" smtClean="0"/>
              <a:t>Genus </a:t>
            </a:r>
            <a:r>
              <a:rPr lang="en-US" sz="2400" i="1" dirty="0" err="1" smtClean="0"/>
              <a:t>Laminaria</a:t>
            </a:r>
            <a:endParaRPr lang="en-US" sz="2400" i="1" dirty="0" smtClean="0"/>
          </a:p>
          <a:p>
            <a:pPr marL="0" indent="0">
              <a:spcBef>
                <a:spcPts val="0"/>
              </a:spcBef>
              <a:buNone/>
            </a:pPr>
            <a:endParaRPr lang="en-US" sz="1400" dirty="0" smtClean="0"/>
          </a:p>
          <a:p>
            <a:pPr marL="0" indent="0">
              <a:spcBef>
                <a:spcPts val="0"/>
              </a:spcBef>
              <a:buNone/>
            </a:pPr>
            <a:r>
              <a:rPr lang="en-US" sz="2400" dirty="0" smtClean="0"/>
              <a:t>Order </a:t>
            </a:r>
            <a:r>
              <a:rPr lang="en-US" sz="2400" dirty="0" err="1" smtClean="0"/>
              <a:t>Fucales</a:t>
            </a:r>
            <a:r>
              <a:rPr lang="en-US" sz="2400" dirty="0" smtClean="0"/>
              <a:t>.</a:t>
            </a:r>
            <a:endParaRPr lang="en-US" sz="2400" dirty="0" smtClean="0">
              <a:solidFill>
                <a:schemeClr val="accent2"/>
              </a:solidFill>
            </a:endParaRPr>
          </a:p>
          <a:p>
            <a:pPr marL="0" indent="0">
              <a:spcBef>
                <a:spcPts val="0"/>
              </a:spcBef>
              <a:buNone/>
            </a:pPr>
            <a:r>
              <a:rPr lang="en-US" sz="2400" dirty="0" smtClean="0"/>
              <a:t>Genus </a:t>
            </a:r>
            <a:r>
              <a:rPr lang="en-US" sz="2400" i="1" dirty="0" err="1" smtClean="0"/>
              <a:t>Fucus</a:t>
            </a:r>
            <a:r>
              <a:rPr lang="en-US" sz="2400" b="1" i="1" dirty="0" smtClean="0"/>
              <a:t>.</a:t>
            </a:r>
            <a:endParaRPr lang="en-US" sz="2400" dirty="0" smtClean="0">
              <a:solidFill>
                <a:srgbClr val="FF0000"/>
              </a:solidFill>
            </a:endParaRPr>
          </a:p>
          <a:p>
            <a:pPr marL="0" indent="0">
              <a:spcBef>
                <a:spcPts val="0"/>
              </a:spcBef>
              <a:buNone/>
            </a:pPr>
            <a:endParaRPr lang="en-US" sz="2400" b="1" dirty="0" smtClean="0"/>
          </a:p>
          <a:p>
            <a:pPr marL="0" indent="0">
              <a:spcBef>
                <a:spcPts val="0"/>
              </a:spcBef>
              <a:buNone/>
            </a:pPr>
            <a:r>
              <a:rPr lang="en-US" sz="2400" b="1" dirty="0" smtClean="0"/>
              <a:t>Objective: </a:t>
            </a:r>
            <a:r>
              <a:rPr lang="en-US" sz="2400" dirty="0" smtClean="0"/>
              <a:t>To investigate the structural features of </a:t>
            </a:r>
            <a:r>
              <a:rPr lang="en-US" sz="2400" i="1" dirty="0" err="1" smtClean="0">
                <a:solidFill>
                  <a:srgbClr val="C00000"/>
                </a:solidFill>
              </a:rPr>
              <a:t>Laminaria</a:t>
            </a:r>
            <a:r>
              <a:rPr lang="en-US" sz="2400" i="1" dirty="0" smtClean="0">
                <a:solidFill>
                  <a:srgbClr val="C00000"/>
                </a:solidFill>
              </a:rPr>
              <a:t>, </a:t>
            </a:r>
            <a:r>
              <a:rPr lang="en-US" sz="2400" i="1" dirty="0" err="1" smtClean="0">
                <a:solidFill>
                  <a:srgbClr val="C00000"/>
                </a:solidFill>
              </a:rPr>
              <a:t>Fucus</a:t>
            </a:r>
            <a:endParaRPr lang="en-US" sz="2400" dirty="0" smtClean="0">
              <a:solidFill>
                <a:srgbClr val="C00000"/>
              </a:solidFill>
            </a:endParaRPr>
          </a:p>
          <a:p>
            <a:pPr marL="0" indent="0">
              <a:spcBef>
                <a:spcPts val="0"/>
              </a:spcBef>
              <a:buNone/>
            </a:pPr>
            <a:endParaRPr lang="en-US" sz="2400" b="1" dirty="0" smtClean="0"/>
          </a:p>
          <a:p>
            <a:pPr marL="0" indent="0">
              <a:spcBef>
                <a:spcPts val="0"/>
              </a:spcBef>
              <a:buNone/>
            </a:pPr>
            <a:r>
              <a:rPr lang="en-US" sz="2400" b="1" dirty="0" smtClean="0"/>
              <a:t>Tasks of work: </a:t>
            </a:r>
          </a:p>
          <a:p>
            <a:pPr marL="0" indent="0">
              <a:spcBef>
                <a:spcPts val="0"/>
              </a:spcBef>
              <a:buNone/>
            </a:pPr>
            <a:r>
              <a:rPr lang="en-US" sz="2400" dirty="0" smtClean="0"/>
              <a:t>Draw the appearance of </a:t>
            </a:r>
            <a:r>
              <a:rPr lang="en-US" sz="2400" i="1" dirty="0" err="1" smtClean="0">
                <a:solidFill>
                  <a:srgbClr val="C00000"/>
                </a:solidFill>
              </a:rPr>
              <a:t>Laminaria</a:t>
            </a:r>
            <a:r>
              <a:rPr lang="en-US" sz="2400" i="1" dirty="0" smtClean="0"/>
              <a:t>  </a:t>
            </a:r>
            <a:r>
              <a:rPr lang="en-US" sz="2400" dirty="0" smtClean="0"/>
              <a:t>and its life cycle,</a:t>
            </a:r>
            <a:r>
              <a:rPr lang="en-US" sz="2400" i="1" dirty="0" smtClean="0"/>
              <a:t> </a:t>
            </a:r>
            <a:r>
              <a:rPr lang="en-US" sz="2400" i="1" dirty="0" err="1" smtClean="0">
                <a:solidFill>
                  <a:srgbClr val="C00000"/>
                </a:solidFill>
              </a:rPr>
              <a:t>Fucus</a:t>
            </a:r>
            <a:r>
              <a:rPr lang="en-US" sz="2400" i="1" dirty="0" smtClean="0"/>
              <a:t>, </a:t>
            </a:r>
            <a:r>
              <a:rPr lang="en-US" sz="2400" dirty="0" smtClean="0"/>
              <a:t>its spherical air bladders.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Documents\Karime\2018\Lectures\Biodiversity of plants\9f3a7390af44b8215de9ef0da7ae18a5.png"/>
          <p:cNvPicPr>
            <a:picLocks noGrp="1" noChangeAspect="1" noChangeArrowheads="1"/>
          </p:cNvPicPr>
          <p:nvPr>
            <p:ph idx="1"/>
          </p:nvPr>
        </p:nvPicPr>
        <p:blipFill>
          <a:blip r:embed="rId2" cstate="print"/>
          <a:srcRect/>
          <a:stretch>
            <a:fillRect/>
          </a:stretch>
        </p:blipFill>
        <p:spPr bwMode="auto">
          <a:xfrm>
            <a:off x="0" y="116632"/>
            <a:ext cx="5652120" cy="4320480"/>
          </a:xfrm>
          <a:prstGeom prst="rect">
            <a:avLst/>
          </a:prstGeom>
          <a:noFill/>
        </p:spPr>
      </p:pic>
      <p:sp>
        <p:nvSpPr>
          <p:cNvPr id="6" name="Прямоугольник 5"/>
          <p:cNvSpPr/>
          <p:nvPr/>
        </p:nvSpPr>
        <p:spPr>
          <a:xfrm>
            <a:off x="251520" y="5013176"/>
            <a:ext cx="8568952" cy="1477328"/>
          </a:xfrm>
          <a:prstGeom prst="rect">
            <a:avLst/>
          </a:prstGeom>
        </p:spPr>
        <p:txBody>
          <a:bodyPr wrap="square">
            <a:spAutoFit/>
          </a:bodyPr>
          <a:lstStyle/>
          <a:p>
            <a:pPr indent="357188" algn="just"/>
            <a:r>
              <a:rPr lang="en-US" dirty="0" smtClean="0"/>
              <a:t>The </a:t>
            </a:r>
            <a:r>
              <a:rPr lang="en-US" dirty="0" err="1" smtClean="0"/>
              <a:t>sporophytic</a:t>
            </a:r>
            <a:r>
              <a:rPr lang="en-US" dirty="0" smtClean="0"/>
              <a:t> plant body is differentiated into holdfast, </a:t>
            </a:r>
            <a:r>
              <a:rPr lang="en-US" dirty="0" err="1" smtClean="0"/>
              <a:t>stipe</a:t>
            </a:r>
            <a:r>
              <a:rPr lang="en-US" dirty="0" smtClean="0"/>
              <a:t> and blade with high degree of morphological and anatomical differentiation. Sporangia are developed in distinct groups on both surfaces of the blade. The </a:t>
            </a:r>
            <a:r>
              <a:rPr lang="en-US" dirty="0" err="1" smtClean="0"/>
              <a:t>gametophytic</a:t>
            </a:r>
            <a:r>
              <a:rPr lang="en-US" dirty="0" smtClean="0"/>
              <a:t> plants are much reduced and </a:t>
            </a:r>
            <a:r>
              <a:rPr lang="en-US" dirty="0" err="1" smtClean="0"/>
              <a:t>dioecious</a:t>
            </a:r>
            <a:r>
              <a:rPr lang="en-US" dirty="0" smtClean="0"/>
              <a:t>. Plants of this group possess </a:t>
            </a:r>
            <a:r>
              <a:rPr lang="en-US" dirty="0" err="1" smtClean="0"/>
              <a:t>heteromorphic</a:t>
            </a:r>
            <a:r>
              <a:rPr lang="en-US" dirty="0" smtClean="0"/>
              <a:t>, </a:t>
            </a:r>
            <a:r>
              <a:rPr lang="en-US" dirty="0" err="1" smtClean="0"/>
              <a:t>diplohaplontic</a:t>
            </a:r>
            <a:r>
              <a:rPr lang="en-US" dirty="0" smtClean="0"/>
              <a:t> alternation of generations.</a:t>
            </a:r>
          </a:p>
        </p:txBody>
      </p:sp>
      <p:pic>
        <p:nvPicPr>
          <p:cNvPr id="8195" name="Picture 3" descr="C:\Users\ADM\Documents\Karime\2018\Lectures\Biodiversity of plants\Laminaria_hyperborea_-_Köhler–s_Medizinal-Pflanzen-214.jpg"/>
          <p:cNvPicPr>
            <a:picLocks noChangeAspect="1" noChangeArrowheads="1"/>
          </p:cNvPicPr>
          <p:nvPr/>
        </p:nvPicPr>
        <p:blipFill>
          <a:blip r:embed="rId3" cstate="print"/>
          <a:srcRect/>
          <a:stretch>
            <a:fillRect/>
          </a:stretch>
        </p:blipFill>
        <p:spPr bwMode="auto">
          <a:xfrm>
            <a:off x="6012160" y="548680"/>
            <a:ext cx="2753550" cy="3348000"/>
          </a:xfrm>
          <a:prstGeom prst="rect">
            <a:avLst/>
          </a:prstGeom>
          <a:noFill/>
        </p:spPr>
      </p:pic>
      <p:sp>
        <p:nvSpPr>
          <p:cNvPr id="5" name="Прямоугольник 4"/>
          <p:cNvSpPr/>
          <p:nvPr/>
        </p:nvSpPr>
        <p:spPr>
          <a:xfrm>
            <a:off x="3851920" y="4509120"/>
            <a:ext cx="1439818" cy="461665"/>
          </a:xfrm>
          <a:prstGeom prst="rect">
            <a:avLst/>
          </a:prstGeom>
        </p:spPr>
        <p:txBody>
          <a:bodyPr wrap="none">
            <a:spAutoFit/>
          </a:bodyPr>
          <a:lstStyle/>
          <a:p>
            <a:r>
              <a:rPr lang="en-US" sz="2400" i="1" dirty="0" err="1" smtClean="0"/>
              <a:t>Laminaria</a:t>
            </a:r>
            <a:endParaRPr lang="ru-RU"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332656"/>
            <a:ext cx="8229600" cy="4525963"/>
          </a:xfrm>
        </p:spPr>
        <p:txBody>
          <a:bodyPr>
            <a:normAutofit/>
          </a:bodyPr>
          <a:lstStyle/>
          <a:p>
            <a:pPr marL="0" indent="357188" algn="just">
              <a:buNone/>
            </a:pPr>
            <a:r>
              <a:rPr lang="en-US" sz="1800" dirty="0" err="1" smtClean="0"/>
              <a:t>Thallus</a:t>
            </a:r>
            <a:r>
              <a:rPr lang="en-US" sz="1800" dirty="0" smtClean="0"/>
              <a:t> average. Development cycle without a change of generations, according to the </a:t>
            </a:r>
            <a:r>
              <a:rPr lang="en-US" sz="1800" dirty="0" err="1" smtClean="0"/>
              <a:t>diplophase</a:t>
            </a:r>
            <a:r>
              <a:rPr lang="en-US" sz="1800" dirty="0" smtClean="0"/>
              <a:t> type. The sexual process </a:t>
            </a:r>
            <a:r>
              <a:rPr lang="en-US" sz="1800" dirty="0" err="1" smtClean="0"/>
              <a:t>oogamy</a:t>
            </a:r>
            <a:r>
              <a:rPr lang="en-US" sz="1800" dirty="0" smtClean="0"/>
              <a:t>, reproduction of spores is absent.</a:t>
            </a:r>
            <a:endParaRPr lang="ru-RU" sz="1800" dirty="0"/>
          </a:p>
        </p:txBody>
      </p:sp>
      <p:pic>
        <p:nvPicPr>
          <p:cNvPr id="4" name="Picture 2" descr="C:\Users\ADM\Documents\Karime\2018\Lectures\Biodiversity of plants\300px-Fucus_vesiculosus_closeup.jpg"/>
          <p:cNvPicPr>
            <a:picLocks noChangeAspect="1" noChangeArrowheads="1"/>
          </p:cNvPicPr>
          <p:nvPr/>
        </p:nvPicPr>
        <p:blipFill>
          <a:blip r:embed="rId2" cstate="print"/>
          <a:srcRect/>
          <a:stretch>
            <a:fillRect/>
          </a:stretch>
        </p:blipFill>
        <p:spPr bwMode="auto">
          <a:xfrm>
            <a:off x="1043608" y="1700808"/>
            <a:ext cx="3996000" cy="2997000"/>
          </a:xfrm>
          <a:prstGeom prst="rect">
            <a:avLst/>
          </a:prstGeom>
          <a:noFill/>
        </p:spPr>
      </p:pic>
      <p:sp>
        <p:nvSpPr>
          <p:cNvPr id="5" name="Прямоугольник 4"/>
          <p:cNvSpPr/>
          <p:nvPr/>
        </p:nvSpPr>
        <p:spPr>
          <a:xfrm>
            <a:off x="2195736" y="4941168"/>
            <a:ext cx="864096" cy="400110"/>
          </a:xfrm>
          <a:prstGeom prst="rect">
            <a:avLst/>
          </a:prstGeom>
        </p:spPr>
        <p:txBody>
          <a:bodyPr wrap="square">
            <a:spAutoFit/>
          </a:bodyPr>
          <a:lstStyle/>
          <a:p>
            <a:r>
              <a:rPr lang="en-US" sz="2000" i="1" dirty="0" err="1" smtClean="0"/>
              <a:t>Fucus</a:t>
            </a:r>
            <a:endParaRPr lang="ru-RU" sz="2000" dirty="0"/>
          </a:p>
        </p:txBody>
      </p:sp>
      <p:sp>
        <p:nvSpPr>
          <p:cNvPr id="6" name="Прямоугольник 5"/>
          <p:cNvSpPr/>
          <p:nvPr/>
        </p:nvSpPr>
        <p:spPr>
          <a:xfrm>
            <a:off x="6084168" y="3212976"/>
            <a:ext cx="1416222" cy="400110"/>
          </a:xfrm>
          <a:prstGeom prst="rect">
            <a:avLst/>
          </a:prstGeom>
        </p:spPr>
        <p:txBody>
          <a:bodyPr wrap="none">
            <a:spAutoFit/>
          </a:bodyPr>
          <a:lstStyle/>
          <a:p>
            <a:r>
              <a:rPr lang="en-US" sz="2000" dirty="0" smtClean="0"/>
              <a:t>air bladders</a:t>
            </a:r>
            <a:endParaRPr lang="ru-RU" sz="2000" dirty="0"/>
          </a:p>
        </p:txBody>
      </p:sp>
      <p:cxnSp>
        <p:nvCxnSpPr>
          <p:cNvPr id="8" name="Прямая со стрелкой 7"/>
          <p:cNvCxnSpPr/>
          <p:nvPr/>
        </p:nvCxnSpPr>
        <p:spPr>
          <a:xfrm>
            <a:off x="4499992" y="3068960"/>
            <a:ext cx="1656184"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2915816" y="2780928"/>
            <a:ext cx="3176736" cy="6564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a:bodyPr>
          <a:lstStyle/>
          <a:p>
            <a:pPr marL="0" indent="0">
              <a:spcBef>
                <a:spcPts val="0"/>
              </a:spcBef>
              <a:buNone/>
            </a:pPr>
            <a:r>
              <a:rPr lang="en-US" sz="2800" b="1" dirty="0" smtClean="0"/>
              <a:t>Material: </a:t>
            </a:r>
          </a:p>
          <a:p>
            <a:pPr marL="0" indent="0">
              <a:spcBef>
                <a:spcPts val="0"/>
              </a:spcBef>
              <a:buNone/>
            </a:pPr>
            <a:r>
              <a:rPr lang="en-US" sz="2400" dirty="0" smtClean="0"/>
              <a:t>Division</a:t>
            </a:r>
            <a:r>
              <a:rPr lang="ru-RU" sz="2400" dirty="0" smtClean="0"/>
              <a:t>  </a:t>
            </a:r>
            <a:r>
              <a:rPr lang="en-US" sz="2400" dirty="0" err="1" smtClean="0"/>
              <a:t>Cyanophyta</a:t>
            </a:r>
            <a:r>
              <a:rPr lang="en-US" sz="2400" dirty="0" smtClean="0"/>
              <a:t> - Blue-green Algae</a:t>
            </a:r>
          </a:p>
          <a:p>
            <a:pPr marL="0" indent="0">
              <a:spcBef>
                <a:spcPts val="0"/>
              </a:spcBef>
              <a:buNone/>
            </a:pPr>
            <a:r>
              <a:rPr lang="en-US" sz="2400" dirty="0" smtClean="0"/>
              <a:t>Class </a:t>
            </a:r>
            <a:r>
              <a:rPr lang="en-US" sz="2400" i="1" dirty="0" err="1" smtClean="0"/>
              <a:t>Chroococcophyceae</a:t>
            </a:r>
            <a:r>
              <a:rPr lang="en-US" sz="2400" dirty="0" smtClean="0"/>
              <a:t>,  </a:t>
            </a:r>
          </a:p>
          <a:p>
            <a:pPr marL="0" indent="0">
              <a:spcBef>
                <a:spcPts val="0"/>
              </a:spcBef>
              <a:buNone/>
            </a:pPr>
            <a:r>
              <a:rPr lang="en-US" sz="2400" dirty="0" smtClean="0"/>
              <a:t>Order </a:t>
            </a:r>
            <a:r>
              <a:rPr lang="en-US" sz="2400" dirty="0" err="1" smtClean="0"/>
              <a:t>Chroococcales</a:t>
            </a:r>
            <a:r>
              <a:rPr lang="en-US" sz="2400" dirty="0" smtClean="0"/>
              <a:t>,</a:t>
            </a:r>
          </a:p>
          <a:p>
            <a:pPr marL="0" indent="0">
              <a:spcBef>
                <a:spcPts val="0"/>
              </a:spcBef>
              <a:buNone/>
            </a:pPr>
            <a:r>
              <a:rPr lang="en-US" sz="2400" dirty="0" smtClean="0"/>
              <a:t>Genus </a:t>
            </a:r>
            <a:r>
              <a:rPr lang="en-US" sz="2400" i="1" dirty="0" err="1" smtClean="0"/>
              <a:t>Gloeocapsa</a:t>
            </a:r>
            <a:r>
              <a:rPr lang="en-US" sz="2400" dirty="0" smtClean="0"/>
              <a:t>, </a:t>
            </a:r>
            <a:r>
              <a:rPr lang="en-US" sz="2400" i="1" dirty="0" err="1" smtClean="0"/>
              <a:t>Microcystis</a:t>
            </a:r>
            <a:endParaRPr lang="ru-RU" sz="2400" i="1" dirty="0" smtClean="0"/>
          </a:p>
          <a:p>
            <a:pPr marL="0" indent="0">
              <a:spcBef>
                <a:spcPts val="0"/>
              </a:spcBef>
              <a:buNone/>
            </a:pPr>
            <a:endParaRPr lang="en-US" sz="2800" b="1" dirty="0" smtClean="0"/>
          </a:p>
          <a:p>
            <a:pPr marL="0" indent="0">
              <a:spcBef>
                <a:spcPts val="0"/>
              </a:spcBef>
              <a:buNone/>
            </a:pPr>
            <a:r>
              <a:rPr lang="en-US" sz="2800" b="1" dirty="0" smtClean="0"/>
              <a:t>Objective: </a:t>
            </a:r>
            <a:r>
              <a:rPr lang="en-US" sz="2400" dirty="0" smtClean="0"/>
              <a:t>To investigate the structural features of </a:t>
            </a:r>
            <a:r>
              <a:rPr lang="en-US" sz="2400" i="1" dirty="0" err="1" smtClean="0">
                <a:solidFill>
                  <a:schemeClr val="accent2"/>
                </a:solidFill>
              </a:rPr>
              <a:t>Gloeocapsa</a:t>
            </a:r>
            <a:r>
              <a:rPr lang="en-US" sz="2400" i="1" dirty="0" smtClean="0">
                <a:solidFill>
                  <a:schemeClr val="accent2"/>
                </a:solidFill>
              </a:rPr>
              <a:t>, </a:t>
            </a:r>
            <a:r>
              <a:rPr lang="en-US" sz="2400" i="1" dirty="0" err="1" smtClean="0">
                <a:solidFill>
                  <a:schemeClr val="accent2"/>
                </a:solidFill>
              </a:rPr>
              <a:t>Microcystis</a:t>
            </a:r>
            <a:r>
              <a:rPr lang="en-US" sz="2400" i="1" dirty="0" smtClean="0">
                <a:solidFill>
                  <a:schemeClr val="accent2"/>
                </a:solidFill>
              </a:rPr>
              <a:t>.</a:t>
            </a:r>
            <a:endParaRPr lang="ru-RU" sz="2400" dirty="0" smtClean="0">
              <a:solidFill>
                <a:schemeClr val="accent2"/>
              </a:solidFill>
            </a:endParaRPr>
          </a:p>
          <a:p>
            <a:pPr marL="0" indent="0">
              <a:spcBef>
                <a:spcPts val="0"/>
              </a:spcBef>
              <a:buNone/>
            </a:pPr>
            <a:endParaRPr lang="en-US" sz="2800" dirty="0" smtClean="0"/>
          </a:p>
          <a:p>
            <a:pPr marL="0" indent="0">
              <a:spcBef>
                <a:spcPts val="0"/>
              </a:spcBef>
              <a:buNone/>
            </a:pPr>
            <a:r>
              <a:rPr lang="en-US" sz="2400" b="1" dirty="0" smtClean="0"/>
              <a:t>Tasks of work: </a:t>
            </a:r>
          </a:p>
          <a:p>
            <a:pPr marL="0" indent="0">
              <a:spcBef>
                <a:spcPts val="0"/>
              </a:spcBef>
              <a:buNone/>
            </a:pPr>
            <a:r>
              <a:rPr lang="en-US" sz="2400" dirty="0" smtClean="0"/>
              <a:t>Draw a colony, label in the picture private, general envelope</a:t>
            </a:r>
            <a:r>
              <a:rPr lang="en-US" sz="2400" i="1" dirty="0" smtClean="0"/>
              <a:t> </a:t>
            </a:r>
            <a:r>
              <a:rPr lang="en-US" sz="2400" dirty="0" smtClean="0"/>
              <a:t>of</a:t>
            </a:r>
            <a:r>
              <a:rPr lang="en-US" sz="2400" i="1" dirty="0" smtClean="0"/>
              <a:t> </a:t>
            </a:r>
            <a:r>
              <a:rPr lang="en-US" sz="2400" i="1" dirty="0" err="1" smtClean="0">
                <a:solidFill>
                  <a:schemeClr val="accent2"/>
                </a:solidFill>
              </a:rPr>
              <a:t>Gloeocapsa</a:t>
            </a:r>
            <a:r>
              <a:rPr lang="en-US" sz="2400" i="1" dirty="0" smtClean="0">
                <a:solidFill>
                  <a:schemeClr val="accent2"/>
                </a:solidFill>
              </a:rPr>
              <a:t>; </a:t>
            </a:r>
          </a:p>
          <a:p>
            <a:pPr marL="0" indent="0">
              <a:spcBef>
                <a:spcPts val="0"/>
              </a:spcBef>
              <a:buNone/>
            </a:pPr>
            <a:r>
              <a:rPr lang="en-US" sz="2400" dirty="0" smtClean="0"/>
              <a:t>Draw a part of the colony and individual cells with gas vacuoles of </a:t>
            </a:r>
            <a:r>
              <a:rPr lang="en-US" sz="2400" i="1" dirty="0" err="1" smtClean="0">
                <a:solidFill>
                  <a:schemeClr val="accent2"/>
                </a:solidFill>
              </a:rPr>
              <a:t>Microcystis</a:t>
            </a:r>
            <a:r>
              <a:rPr lang="en-US" sz="2400" dirty="0" smtClean="0">
                <a:solidFill>
                  <a:schemeClr val="accent2"/>
                </a:solidFill>
              </a:rPr>
              <a:t>.</a:t>
            </a:r>
            <a:endParaRPr lang="ru-RU" sz="2400" dirty="0" smtClean="0">
              <a:solidFill>
                <a:schemeClr val="accent2"/>
              </a:solidFill>
            </a:endParaRPr>
          </a:p>
          <a:p>
            <a:pPr marL="0" indent="0">
              <a:spcBef>
                <a:spcPts val="0"/>
              </a:spcBef>
              <a:buNone/>
            </a:pP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Documents\Karime\2018\Lectures\Biodiversity of plants\пдущсфзыф.jpg"/>
          <p:cNvPicPr>
            <a:picLocks noChangeAspect="1" noChangeArrowheads="1"/>
          </p:cNvPicPr>
          <p:nvPr/>
        </p:nvPicPr>
        <p:blipFill>
          <a:blip r:embed="rId2" cstate="print">
            <a:lum bright="10000"/>
          </a:blip>
          <a:srcRect/>
          <a:stretch>
            <a:fillRect/>
          </a:stretch>
        </p:blipFill>
        <p:spPr bwMode="auto">
          <a:xfrm>
            <a:off x="323528" y="764704"/>
            <a:ext cx="2412000" cy="2412000"/>
          </a:xfrm>
          <a:prstGeom prst="rect">
            <a:avLst/>
          </a:prstGeom>
          <a:noFill/>
        </p:spPr>
      </p:pic>
      <p:pic>
        <p:nvPicPr>
          <p:cNvPr id="2053" name="Picture 5" descr="Картинки по запросу gloeocapsa algae"/>
          <p:cNvPicPr>
            <a:picLocks noChangeAspect="1" noChangeArrowheads="1"/>
          </p:cNvPicPr>
          <p:nvPr/>
        </p:nvPicPr>
        <p:blipFill>
          <a:blip r:embed="rId3" cstate="print"/>
          <a:srcRect l="26578" t="24937" r="19282"/>
          <a:stretch>
            <a:fillRect/>
          </a:stretch>
        </p:blipFill>
        <p:spPr bwMode="auto">
          <a:xfrm>
            <a:off x="323528" y="3429000"/>
            <a:ext cx="2423435" cy="2520000"/>
          </a:xfrm>
          <a:prstGeom prst="rect">
            <a:avLst/>
          </a:prstGeom>
          <a:noFill/>
        </p:spPr>
      </p:pic>
      <p:sp>
        <p:nvSpPr>
          <p:cNvPr id="8" name="Прямоугольник 7"/>
          <p:cNvSpPr/>
          <p:nvPr/>
        </p:nvSpPr>
        <p:spPr>
          <a:xfrm>
            <a:off x="3419872" y="4221088"/>
            <a:ext cx="5544616" cy="646331"/>
          </a:xfrm>
          <a:prstGeom prst="rect">
            <a:avLst/>
          </a:prstGeom>
        </p:spPr>
        <p:txBody>
          <a:bodyPr wrap="square">
            <a:spAutoFit/>
          </a:bodyPr>
          <a:lstStyle/>
          <a:p>
            <a:pPr algn="just"/>
            <a:r>
              <a:rPr lang="en-US" dirty="0" smtClean="0"/>
              <a:t>The order is characterized by single, floating cells or colonies which are embedded to a matrix.</a:t>
            </a:r>
            <a:endParaRPr lang="ru-RU" dirty="0"/>
          </a:p>
        </p:txBody>
      </p:sp>
      <p:sp>
        <p:nvSpPr>
          <p:cNvPr id="9" name="Прямоугольник 8"/>
          <p:cNvSpPr/>
          <p:nvPr/>
        </p:nvSpPr>
        <p:spPr>
          <a:xfrm>
            <a:off x="899592" y="6165304"/>
            <a:ext cx="1347100" cy="369332"/>
          </a:xfrm>
          <a:prstGeom prst="rect">
            <a:avLst/>
          </a:prstGeom>
        </p:spPr>
        <p:txBody>
          <a:bodyPr wrap="square">
            <a:spAutoFit/>
          </a:bodyPr>
          <a:lstStyle/>
          <a:p>
            <a:r>
              <a:rPr lang="en-US" b="1" i="1" dirty="0" err="1" smtClean="0"/>
              <a:t>Gloeocapsa</a:t>
            </a:r>
            <a:r>
              <a:rPr lang="en-US" b="1" dirty="0" smtClean="0">
                <a:solidFill>
                  <a:schemeClr val="accent2"/>
                </a:solidFill>
              </a:rPr>
              <a:t> </a:t>
            </a:r>
            <a:endParaRPr lang="ru-RU" b="1" dirty="0"/>
          </a:p>
        </p:txBody>
      </p:sp>
      <p:sp>
        <p:nvSpPr>
          <p:cNvPr id="10" name="Прямоугольник 9"/>
          <p:cNvSpPr/>
          <p:nvPr/>
        </p:nvSpPr>
        <p:spPr>
          <a:xfrm>
            <a:off x="3347864" y="5013176"/>
            <a:ext cx="5544616" cy="1477328"/>
          </a:xfrm>
          <a:prstGeom prst="rect">
            <a:avLst/>
          </a:prstGeom>
        </p:spPr>
        <p:txBody>
          <a:bodyPr wrap="square">
            <a:spAutoFit/>
          </a:bodyPr>
          <a:lstStyle/>
          <a:p>
            <a:pPr algn="just"/>
            <a:r>
              <a:rPr lang="en-US" dirty="0" smtClean="0"/>
              <a:t>The cells secrete individual gelatinous sheaths which can often be seen as sheaths around recently divided cells within outer sheaths. Recently divided cell pairs often appear to be only one cell since the new cells cohere temporarily.</a:t>
            </a:r>
            <a:endParaRPr lang="ru-RU" dirty="0"/>
          </a:p>
        </p:txBody>
      </p:sp>
      <p:pic>
        <p:nvPicPr>
          <p:cNvPr id="2054" name="Picture 6" descr="C:\Users\ADM\Documents\Karime\2018\Lectures\Biodiversity of plants\index.jpg"/>
          <p:cNvPicPr>
            <a:picLocks noChangeAspect="1" noChangeArrowheads="1"/>
          </p:cNvPicPr>
          <p:nvPr/>
        </p:nvPicPr>
        <p:blipFill>
          <a:blip r:embed="rId4" cstate="print"/>
          <a:srcRect b="21510"/>
          <a:stretch>
            <a:fillRect/>
          </a:stretch>
        </p:blipFill>
        <p:spPr bwMode="auto">
          <a:xfrm>
            <a:off x="3707904" y="476672"/>
            <a:ext cx="4617908" cy="2412000"/>
          </a:xfrm>
          <a:prstGeom prst="rect">
            <a:avLst/>
          </a:prstGeom>
          <a:noFill/>
        </p:spPr>
      </p:pic>
      <p:sp>
        <p:nvSpPr>
          <p:cNvPr id="12" name="TextBox 11"/>
          <p:cNvSpPr txBox="1"/>
          <p:nvPr/>
        </p:nvSpPr>
        <p:spPr>
          <a:xfrm>
            <a:off x="5076056" y="3717032"/>
            <a:ext cx="1944216" cy="369332"/>
          </a:xfrm>
          <a:prstGeom prst="rect">
            <a:avLst/>
          </a:prstGeom>
          <a:noFill/>
        </p:spPr>
        <p:txBody>
          <a:bodyPr wrap="square" rtlCol="0">
            <a:spAutoFit/>
          </a:bodyPr>
          <a:lstStyle/>
          <a:p>
            <a:endParaRPr lang="ru-RU" dirty="0"/>
          </a:p>
        </p:txBody>
      </p:sp>
      <p:sp>
        <p:nvSpPr>
          <p:cNvPr id="14" name="TextBox 13"/>
          <p:cNvSpPr txBox="1"/>
          <p:nvPr/>
        </p:nvSpPr>
        <p:spPr>
          <a:xfrm>
            <a:off x="4067944" y="3068960"/>
            <a:ext cx="4104456" cy="646331"/>
          </a:xfrm>
          <a:prstGeom prst="rect">
            <a:avLst/>
          </a:prstGeom>
          <a:noFill/>
        </p:spPr>
        <p:txBody>
          <a:bodyPr wrap="square" rtlCol="0">
            <a:spAutoFit/>
          </a:bodyPr>
          <a:lstStyle/>
          <a:p>
            <a:r>
              <a:rPr lang="en-US" b="1" i="1" dirty="0" err="1" smtClean="0"/>
              <a:t>Gloeocapsa</a:t>
            </a:r>
            <a:r>
              <a:rPr lang="en-US" b="1" i="1" dirty="0" smtClean="0"/>
              <a:t>.</a:t>
            </a:r>
            <a:r>
              <a:rPr lang="en-US" b="1" dirty="0" smtClean="0">
                <a:solidFill>
                  <a:schemeClr val="accent2"/>
                </a:solidFill>
              </a:rPr>
              <a:t> </a:t>
            </a:r>
            <a:r>
              <a:rPr lang="en-US" dirty="0" smtClean="0"/>
              <a:t>A – Cells in group, B,C – Cells within envelop</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764705"/>
            <a:ext cx="8229600" cy="1224136"/>
          </a:xfrm>
        </p:spPr>
        <p:txBody>
          <a:bodyPr>
            <a:normAutofit/>
          </a:bodyPr>
          <a:lstStyle/>
          <a:p>
            <a:pPr marL="0" indent="265113" algn="just">
              <a:buNone/>
            </a:pPr>
            <a:r>
              <a:rPr lang="en-US" sz="1800" dirty="0" err="1" smtClean="0"/>
              <a:t>Microcystis</a:t>
            </a:r>
            <a:r>
              <a:rPr lang="en-US" sz="1800" dirty="0" smtClean="0"/>
              <a:t> is characterized by small cells (a few micrometers in diameter), possessing gas filled vesicles (also lacking individual sheaths). The cells are usually organized into colonies (macroscopic aggregations of which are visible with the naked eye).</a:t>
            </a:r>
            <a:endParaRPr lang="ru-RU" sz="1800" dirty="0"/>
          </a:p>
        </p:txBody>
      </p:sp>
      <p:sp>
        <p:nvSpPr>
          <p:cNvPr id="4" name="Прямоугольник 3"/>
          <p:cNvSpPr/>
          <p:nvPr/>
        </p:nvSpPr>
        <p:spPr>
          <a:xfrm>
            <a:off x="2123728" y="188640"/>
            <a:ext cx="4752528" cy="523220"/>
          </a:xfrm>
          <a:prstGeom prst="rect">
            <a:avLst/>
          </a:prstGeom>
        </p:spPr>
        <p:txBody>
          <a:bodyPr wrap="square">
            <a:spAutoFit/>
          </a:bodyPr>
          <a:lstStyle/>
          <a:p>
            <a:pPr algn="ctr"/>
            <a:r>
              <a:rPr lang="en-US" sz="2800" b="1" i="1" dirty="0" err="1" smtClean="0">
                <a:solidFill>
                  <a:schemeClr val="accent2"/>
                </a:solidFill>
              </a:rPr>
              <a:t>Microcystis</a:t>
            </a:r>
            <a:endParaRPr lang="ru-RU" sz="2800" b="1" dirty="0">
              <a:solidFill>
                <a:schemeClr val="accent2"/>
              </a:solidFill>
            </a:endParaRPr>
          </a:p>
        </p:txBody>
      </p:sp>
      <p:pic>
        <p:nvPicPr>
          <p:cNvPr id="31746" name="Picture 2" descr="C:\Users\ADM\Documents\Karime\2018\Lectures\Biodiversity of plants\nies-0102.jpg"/>
          <p:cNvPicPr>
            <a:picLocks noChangeAspect="1" noChangeArrowheads="1"/>
          </p:cNvPicPr>
          <p:nvPr/>
        </p:nvPicPr>
        <p:blipFill>
          <a:blip r:embed="rId2" cstate="print"/>
          <a:srcRect l="18871" t="14284" r="15536" b="5355"/>
          <a:stretch>
            <a:fillRect/>
          </a:stretch>
        </p:blipFill>
        <p:spPr bwMode="auto">
          <a:xfrm>
            <a:off x="4644008" y="2276872"/>
            <a:ext cx="3815337" cy="3492000"/>
          </a:xfrm>
          <a:prstGeom prst="rect">
            <a:avLst/>
          </a:prstGeom>
          <a:noFill/>
        </p:spPr>
      </p:pic>
      <p:sp>
        <p:nvSpPr>
          <p:cNvPr id="31748" name="AutoShape 4" descr="Картинки по запросу microcystis algae"/>
          <p:cNvSpPr>
            <a:spLocks noChangeAspect="1" noChangeArrowheads="1"/>
          </p:cNvSpPr>
          <p:nvPr/>
        </p:nvSpPr>
        <p:spPr bwMode="auto">
          <a:xfrm>
            <a:off x="155575" y="-1325563"/>
            <a:ext cx="3810000" cy="27622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Picture 2"/>
          <p:cNvPicPr>
            <a:picLocks noChangeAspect="1" noChangeArrowheads="1"/>
          </p:cNvPicPr>
          <p:nvPr/>
        </p:nvPicPr>
        <p:blipFill>
          <a:blip r:embed="rId3" cstate="print"/>
          <a:srcRect l="8325" t="55657" r="50000" b="7090"/>
          <a:stretch>
            <a:fillRect/>
          </a:stretch>
        </p:blipFill>
        <p:spPr bwMode="auto">
          <a:xfrm>
            <a:off x="395536" y="2420888"/>
            <a:ext cx="2300110" cy="3168000"/>
          </a:xfrm>
          <a:prstGeom prst="rect">
            <a:avLst/>
          </a:prstGeom>
          <a:noFill/>
          <a:ln w="9525">
            <a:noFill/>
            <a:miter lim="800000"/>
            <a:headEnd/>
            <a:tailEnd/>
          </a:ln>
        </p:spPr>
      </p:pic>
      <p:sp>
        <p:nvSpPr>
          <p:cNvPr id="7" name="Прямоугольник 6"/>
          <p:cNvSpPr/>
          <p:nvPr/>
        </p:nvSpPr>
        <p:spPr>
          <a:xfrm>
            <a:off x="251520" y="5661248"/>
            <a:ext cx="3456384" cy="707886"/>
          </a:xfrm>
          <a:prstGeom prst="rect">
            <a:avLst/>
          </a:prstGeom>
        </p:spPr>
        <p:txBody>
          <a:bodyPr wrap="square">
            <a:spAutoFit/>
          </a:bodyPr>
          <a:lstStyle/>
          <a:p>
            <a:r>
              <a:rPr lang="en-US" sz="2000" dirty="0" smtClean="0"/>
              <a:t>a</a:t>
            </a:r>
            <a:r>
              <a:rPr lang="en-US" dirty="0" smtClean="0"/>
              <a:t> - </a:t>
            </a:r>
            <a:r>
              <a:rPr lang="en-US" sz="2000" dirty="0" smtClean="0"/>
              <a:t>general view of the colony;</a:t>
            </a:r>
            <a:br>
              <a:rPr lang="en-US" sz="2000" dirty="0" smtClean="0"/>
            </a:br>
            <a:r>
              <a:rPr lang="en-US" sz="2000" dirty="0" smtClean="0"/>
              <a:t>b - single cells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a:bodyPr>
          <a:lstStyle/>
          <a:p>
            <a:pPr marL="0" indent="0">
              <a:spcBef>
                <a:spcPts val="0"/>
              </a:spcBef>
              <a:buNone/>
            </a:pPr>
            <a:r>
              <a:rPr lang="en-US" sz="2800" b="1" dirty="0" smtClean="0"/>
              <a:t>Material: </a:t>
            </a:r>
          </a:p>
          <a:p>
            <a:pPr marL="0" indent="0">
              <a:spcBef>
                <a:spcPts val="0"/>
              </a:spcBef>
              <a:buNone/>
            </a:pPr>
            <a:r>
              <a:rPr lang="en-US" sz="2400" dirty="0" smtClean="0"/>
              <a:t>Division</a:t>
            </a:r>
            <a:r>
              <a:rPr lang="ru-RU" sz="2400" dirty="0" smtClean="0"/>
              <a:t>  </a:t>
            </a:r>
            <a:r>
              <a:rPr lang="en-US" sz="2400" dirty="0" err="1" smtClean="0"/>
              <a:t>Cyanophyta</a:t>
            </a:r>
            <a:r>
              <a:rPr lang="en-US" sz="2400" dirty="0" smtClean="0"/>
              <a:t> - Blue-green Algae</a:t>
            </a:r>
          </a:p>
          <a:p>
            <a:pPr marL="0" indent="0">
              <a:spcBef>
                <a:spcPts val="0"/>
              </a:spcBef>
              <a:buNone/>
            </a:pPr>
            <a:r>
              <a:rPr lang="en-US" sz="2400" dirty="0" smtClean="0"/>
              <a:t>Class </a:t>
            </a:r>
            <a:r>
              <a:rPr lang="en-US" sz="2400" dirty="0" err="1" smtClean="0"/>
              <a:t>Hormogoniophyceae</a:t>
            </a:r>
            <a:r>
              <a:rPr lang="en-US" sz="2400" dirty="0" smtClean="0"/>
              <a:t>  </a:t>
            </a:r>
          </a:p>
          <a:p>
            <a:pPr marL="0" indent="0">
              <a:spcBef>
                <a:spcPts val="0"/>
              </a:spcBef>
              <a:buNone/>
            </a:pPr>
            <a:r>
              <a:rPr lang="en-US" sz="2400" dirty="0" smtClean="0"/>
              <a:t>Order </a:t>
            </a:r>
            <a:r>
              <a:rPr lang="en-US" sz="2400" i="1" dirty="0" err="1" smtClean="0"/>
              <a:t>Oscillatoriales</a:t>
            </a:r>
            <a:r>
              <a:rPr lang="en-US" sz="2400" dirty="0" smtClean="0"/>
              <a:t>,</a:t>
            </a:r>
          </a:p>
          <a:p>
            <a:pPr marL="0" indent="0">
              <a:spcBef>
                <a:spcPts val="0"/>
              </a:spcBef>
              <a:buNone/>
            </a:pPr>
            <a:r>
              <a:rPr lang="en-US" sz="2400" dirty="0" smtClean="0"/>
              <a:t>Genus </a:t>
            </a:r>
            <a:r>
              <a:rPr lang="en-US" sz="2400" i="1" dirty="0" err="1" smtClean="0"/>
              <a:t>Oscillatoria</a:t>
            </a:r>
            <a:r>
              <a:rPr lang="en-US" sz="2400" i="1" dirty="0" smtClean="0"/>
              <a:t>, </a:t>
            </a:r>
            <a:r>
              <a:rPr lang="en-US" sz="2400" i="1" dirty="0" err="1" smtClean="0"/>
              <a:t>Spirulina</a:t>
            </a:r>
            <a:endParaRPr lang="ru-RU" sz="2400" i="1" dirty="0" smtClean="0"/>
          </a:p>
          <a:p>
            <a:pPr marL="0" indent="0">
              <a:spcBef>
                <a:spcPts val="0"/>
              </a:spcBef>
              <a:buNone/>
            </a:pPr>
            <a:endParaRPr lang="en-US" sz="2800" b="1" dirty="0" smtClean="0"/>
          </a:p>
          <a:p>
            <a:pPr marL="0" indent="0">
              <a:spcBef>
                <a:spcPts val="0"/>
              </a:spcBef>
              <a:buNone/>
            </a:pPr>
            <a:r>
              <a:rPr lang="en-US" sz="2800" b="1" dirty="0" smtClean="0"/>
              <a:t>Objective: </a:t>
            </a:r>
            <a:r>
              <a:rPr lang="en-US" sz="2400" dirty="0" smtClean="0"/>
              <a:t>To investigate the structural features of </a:t>
            </a:r>
            <a:r>
              <a:rPr lang="en-US" sz="2400" i="1" dirty="0" err="1" smtClean="0">
                <a:solidFill>
                  <a:schemeClr val="accent2"/>
                </a:solidFill>
              </a:rPr>
              <a:t>Oscillatoria</a:t>
            </a:r>
            <a:r>
              <a:rPr lang="en-US" sz="2400" i="1" dirty="0" smtClean="0">
                <a:solidFill>
                  <a:schemeClr val="accent2"/>
                </a:solidFill>
              </a:rPr>
              <a:t>, </a:t>
            </a:r>
            <a:r>
              <a:rPr lang="en-US" sz="2400" i="1" dirty="0" err="1" smtClean="0">
                <a:solidFill>
                  <a:schemeClr val="accent2"/>
                </a:solidFill>
              </a:rPr>
              <a:t>Spirulina</a:t>
            </a:r>
            <a:r>
              <a:rPr lang="en-US" sz="2400" i="1" dirty="0" smtClean="0">
                <a:solidFill>
                  <a:schemeClr val="accent2"/>
                </a:solidFill>
              </a:rPr>
              <a:t>, </a:t>
            </a:r>
            <a:endParaRPr lang="ru-RU" sz="2400" dirty="0" smtClean="0">
              <a:solidFill>
                <a:schemeClr val="accent2"/>
              </a:solidFill>
            </a:endParaRPr>
          </a:p>
          <a:p>
            <a:pPr marL="0" indent="0">
              <a:spcBef>
                <a:spcPts val="0"/>
              </a:spcBef>
              <a:buNone/>
            </a:pPr>
            <a:endParaRPr lang="en-US" sz="2800" dirty="0" smtClean="0"/>
          </a:p>
          <a:p>
            <a:pPr marL="0" indent="0">
              <a:spcBef>
                <a:spcPts val="0"/>
              </a:spcBef>
              <a:buNone/>
            </a:pPr>
            <a:r>
              <a:rPr lang="en-US" sz="2400" b="1" dirty="0" smtClean="0"/>
              <a:t>Tasks of work: </a:t>
            </a:r>
          </a:p>
          <a:p>
            <a:pPr marL="0" indent="0">
              <a:spcBef>
                <a:spcPts val="0"/>
              </a:spcBef>
              <a:buNone/>
            </a:pPr>
            <a:r>
              <a:rPr lang="en-US" sz="2400" dirty="0" smtClean="0"/>
              <a:t>Draw appearance</a:t>
            </a:r>
            <a:r>
              <a:rPr lang="en-US" sz="2400" i="1" dirty="0" smtClean="0"/>
              <a:t> </a:t>
            </a:r>
            <a:r>
              <a:rPr lang="en-US" sz="2400" i="1" dirty="0" err="1" smtClean="0">
                <a:solidFill>
                  <a:schemeClr val="accent2"/>
                </a:solidFill>
              </a:rPr>
              <a:t>Oscillatoria</a:t>
            </a:r>
            <a:r>
              <a:rPr lang="en-US" sz="2400" i="1" dirty="0" smtClean="0">
                <a:solidFill>
                  <a:schemeClr val="accent2"/>
                </a:solidFill>
              </a:rPr>
              <a:t>, </a:t>
            </a:r>
            <a:r>
              <a:rPr lang="en-US" sz="2400" i="1" dirty="0" err="1" smtClean="0">
                <a:solidFill>
                  <a:schemeClr val="accent2"/>
                </a:solidFill>
              </a:rPr>
              <a:t>Spirulina</a:t>
            </a:r>
            <a:endParaRPr lang="en-US" sz="2400" i="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63888" y="188640"/>
            <a:ext cx="2164182" cy="584775"/>
          </a:xfrm>
          <a:prstGeom prst="rect">
            <a:avLst/>
          </a:prstGeom>
        </p:spPr>
        <p:txBody>
          <a:bodyPr wrap="none">
            <a:spAutoFit/>
          </a:bodyPr>
          <a:lstStyle/>
          <a:p>
            <a:r>
              <a:rPr lang="en-US" sz="3200" i="1" dirty="0" err="1" smtClean="0">
                <a:solidFill>
                  <a:srgbClr val="C00000"/>
                </a:solidFill>
              </a:rPr>
              <a:t>Oscillatoria</a:t>
            </a:r>
            <a:r>
              <a:rPr lang="ru-RU" sz="3200" i="1" dirty="0" smtClean="0">
                <a:solidFill>
                  <a:srgbClr val="C00000"/>
                </a:solidFill>
              </a:rPr>
              <a:t> </a:t>
            </a:r>
            <a:endParaRPr lang="ru-RU" sz="3200" dirty="0">
              <a:solidFill>
                <a:srgbClr val="C00000"/>
              </a:solidFill>
            </a:endParaRPr>
          </a:p>
        </p:txBody>
      </p:sp>
      <p:pic>
        <p:nvPicPr>
          <p:cNvPr id="5" name="Picture 2" descr="C:\Users\ADM\Documents\Karime\2018\Lectures\Anatomy and morphology of plant\Labs  for Biology group\Additional materials\slide3-n.jpg"/>
          <p:cNvPicPr>
            <a:picLocks noChangeAspect="1" noChangeArrowheads="1"/>
          </p:cNvPicPr>
          <p:nvPr/>
        </p:nvPicPr>
        <p:blipFill>
          <a:blip r:embed="rId2" cstate="print">
            <a:lum bright="10000"/>
          </a:blip>
          <a:srcRect l="5901" t="4879" r="55250" b="56093"/>
          <a:stretch>
            <a:fillRect/>
          </a:stretch>
        </p:blipFill>
        <p:spPr bwMode="auto">
          <a:xfrm>
            <a:off x="755576" y="764704"/>
            <a:ext cx="3249015" cy="2448000"/>
          </a:xfrm>
          <a:prstGeom prst="rect">
            <a:avLst/>
          </a:prstGeom>
          <a:noFill/>
        </p:spPr>
      </p:pic>
      <p:pic>
        <p:nvPicPr>
          <p:cNvPr id="6" name="Picture 2" descr="C:\Users\ADM\Documents\Karime\2018\Lectures\Anatomy and morphology of plant\Labs  for Biology group\Additional materials\5.jpg"/>
          <p:cNvPicPr>
            <a:picLocks noChangeAspect="1" noChangeArrowheads="1"/>
          </p:cNvPicPr>
          <p:nvPr/>
        </p:nvPicPr>
        <p:blipFill>
          <a:blip r:embed="rId3" cstate="print"/>
          <a:srcRect l="56749" t="56892" r="29602" b="23000"/>
          <a:stretch>
            <a:fillRect/>
          </a:stretch>
        </p:blipFill>
        <p:spPr bwMode="auto">
          <a:xfrm>
            <a:off x="6012160" y="2420888"/>
            <a:ext cx="2419472" cy="2519992"/>
          </a:xfrm>
          <a:prstGeom prst="rect">
            <a:avLst/>
          </a:prstGeom>
          <a:noFill/>
        </p:spPr>
      </p:pic>
      <p:pic>
        <p:nvPicPr>
          <p:cNvPr id="7" name="Picture 2" descr="C:\Users\ADM\Documents\Karime\2018\Lectures\Anatomy and morphology of plant\Labs  for Biology group\Additional materials\slide3-n.jpg"/>
          <p:cNvPicPr>
            <a:picLocks noChangeAspect="1" noChangeArrowheads="1"/>
          </p:cNvPicPr>
          <p:nvPr/>
        </p:nvPicPr>
        <p:blipFill>
          <a:blip r:embed="rId2" cstate="print">
            <a:lum bright="10000"/>
          </a:blip>
          <a:srcRect l="8484" t="53095" r="58798" b="10168"/>
          <a:stretch>
            <a:fillRect/>
          </a:stretch>
        </p:blipFill>
        <p:spPr bwMode="auto">
          <a:xfrm>
            <a:off x="1115616" y="3933056"/>
            <a:ext cx="3078000" cy="2592000"/>
          </a:xfrm>
          <a:prstGeom prst="rect">
            <a:avLst/>
          </a:prstGeom>
          <a:noFill/>
        </p:spPr>
      </p:pic>
      <p:sp>
        <p:nvSpPr>
          <p:cNvPr id="8" name="Прямоугольник 7"/>
          <p:cNvSpPr/>
          <p:nvPr/>
        </p:nvSpPr>
        <p:spPr>
          <a:xfrm>
            <a:off x="6012160" y="4869160"/>
            <a:ext cx="3024336" cy="769441"/>
          </a:xfrm>
          <a:prstGeom prst="rect">
            <a:avLst/>
          </a:prstGeom>
        </p:spPr>
        <p:txBody>
          <a:bodyPr wrap="square">
            <a:spAutoFit/>
          </a:bodyPr>
          <a:lstStyle/>
          <a:p>
            <a:r>
              <a:rPr lang="en-US" i="1" dirty="0" smtClean="0">
                <a:solidFill>
                  <a:srgbClr val="C00000"/>
                </a:solidFill>
              </a:rPr>
              <a:t>  </a:t>
            </a:r>
            <a:r>
              <a:rPr lang="en-US" sz="2400" i="1" dirty="0" err="1" smtClean="0">
                <a:solidFill>
                  <a:srgbClr val="C00000"/>
                </a:solidFill>
              </a:rPr>
              <a:t>Oscillatoria</a:t>
            </a:r>
            <a:r>
              <a:rPr lang="en-US" sz="2400" i="1" dirty="0" smtClean="0">
                <a:solidFill>
                  <a:srgbClr val="C00000"/>
                </a:solidFill>
              </a:rPr>
              <a:t>  </a:t>
            </a:r>
            <a:r>
              <a:rPr lang="ru-RU" sz="2400" i="1" dirty="0" smtClean="0">
                <a:solidFill>
                  <a:srgbClr val="C00000"/>
                </a:solidFill>
              </a:rPr>
              <a:t> </a:t>
            </a:r>
            <a:r>
              <a:rPr lang="en-US" sz="2400" i="1" dirty="0" err="1" smtClean="0">
                <a:solidFill>
                  <a:srgbClr val="C00000"/>
                </a:solidFill>
              </a:rPr>
              <a:t>Spirulina</a:t>
            </a:r>
            <a:endParaRPr lang="ru-RU" sz="2400" i="1" dirty="0" smtClean="0">
              <a:solidFill>
                <a:srgbClr val="C00000"/>
              </a:solidFill>
            </a:endParaRPr>
          </a:p>
          <a:p>
            <a:pPr algn="ctr"/>
            <a:r>
              <a:rPr lang="en-US" sz="2000" dirty="0" smtClean="0"/>
              <a:t>general view </a:t>
            </a:r>
            <a:endParaRPr lang="ru-RU" sz="2000" dirty="0"/>
          </a:p>
        </p:txBody>
      </p:sp>
      <p:sp>
        <p:nvSpPr>
          <p:cNvPr id="9" name="TextBox 8"/>
          <p:cNvSpPr txBox="1"/>
          <p:nvPr/>
        </p:nvSpPr>
        <p:spPr>
          <a:xfrm>
            <a:off x="7236296" y="1988840"/>
            <a:ext cx="641522" cy="400110"/>
          </a:xfrm>
          <a:prstGeom prst="rect">
            <a:avLst/>
          </a:prstGeom>
          <a:noFill/>
        </p:spPr>
        <p:txBody>
          <a:bodyPr wrap="none" rtlCol="0">
            <a:spAutoFit/>
          </a:bodyPr>
          <a:lstStyle/>
          <a:p>
            <a:r>
              <a:rPr lang="en-US" sz="2000" dirty="0" smtClean="0"/>
              <a:t>cells</a:t>
            </a:r>
            <a:endParaRPr lang="ru-RU" sz="2000" dirty="0"/>
          </a:p>
        </p:txBody>
      </p:sp>
      <p:sp>
        <p:nvSpPr>
          <p:cNvPr id="10" name="Прямоугольник 9"/>
          <p:cNvSpPr/>
          <p:nvPr/>
        </p:nvSpPr>
        <p:spPr>
          <a:xfrm>
            <a:off x="7524328" y="2276872"/>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923928" y="3212976"/>
            <a:ext cx="1734770" cy="584775"/>
          </a:xfrm>
          <a:prstGeom prst="rect">
            <a:avLst/>
          </a:prstGeom>
        </p:spPr>
        <p:txBody>
          <a:bodyPr wrap="none">
            <a:spAutoFit/>
          </a:bodyPr>
          <a:lstStyle/>
          <a:p>
            <a:r>
              <a:rPr lang="en-US" sz="3200" i="1" dirty="0" err="1" smtClean="0">
                <a:solidFill>
                  <a:srgbClr val="C00000"/>
                </a:solidFill>
              </a:rPr>
              <a:t>Spirulina</a:t>
            </a:r>
            <a:r>
              <a:rPr lang="en-US" sz="3200" i="1" dirty="0" smtClean="0">
                <a:solidFill>
                  <a:srgbClr val="C00000"/>
                </a:solidFill>
              </a:rPr>
              <a:t> </a:t>
            </a:r>
            <a:endParaRPr lang="ru-RU" sz="3200"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lnSpcReduction="10000"/>
          </a:bodyPr>
          <a:lstStyle/>
          <a:p>
            <a:pPr marL="0" indent="0">
              <a:spcBef>
                <a:spcPts val="0"/>
              </a:spcBef>
              <a:buNone/>
            </a:pPr>
            <a:r>
              <a:rPr lang="en-US" sz="2800" b="1" dirty="0" smtClean="0"/>
              <a:t>Material: </a:t>
            </a:r>
          </a:p>
          <a:p>
            <a:pPr marL="0" indent="0">
              <a:spcBef>
                <a:spcPts val="0"/>
              </a:spcBef>
              <a:buNone/>
            </a:pPr>
            <a:r>
              <a:rPr lang="en-US" sz="2400" dirty="0" smtClean="0"/>
              <a:t>Division</a:t>
            </a:r>
            <a:r>
              <a:rPr lang="ru-RU" sz="2400" dirty="0" smtClean="0"/>
              <a:t>  </a:t>
            </a:r>
            <a:r>
              <a:rPr lang="en-US" sz="2400" dirty="0" err="1" smtClean="0"/>
              <a:t>Cyanophyta</a:t>
            </a:r>
            <a:r>
              <a:rPr lang="en-US" sz="2400" dirty="0" smtClean="0"/>
              <a:t> - Blue-green Algae</a:t>
            </a:r>
          </a:p>
          <a:p>
            <a:pPr marL="0" indent="0">
              <a:spcBef>
                <a:spcPts val="0"/>
              </a:spcBef>
              <a:buNone/>
            </a:pPr>
            <a:r>
              <a:rPr lang="en-US" sz="2400" dirty="0" smtClean="0"/>
              <a:t>Class </a:t>
            </a:r>
            <a:r>
              <a:rPr lang="en-US" sz="2400" dirty="0" err="1" smtClean="0"/>
              <a:t>Hormogoniophyceae</a:t>
            </a:r>
            <a:r>
              <a:rPr lang="en-US" sz="2400" dirty="0" smtClean="0"/>
              <a:t>, </a:t>
            </a:r>
          </a:p>
          <a:p>
            <a:pPr marL="0" indent="0">
              <a:spcBef>
                <a:spcPts val="0"/>
              </a:spcBef>
              <a:buNone/>
            </a:pPr>
            <a:r>
              <a:rPr lang="en-US" sz="2400" dirty="0" smtClean="0"/>
              <a:t>Order </a:t>
            </a:r>
            <a:r>
              <a:rPr lang="en-US" sz="2400" dirty="0" err="1" smtClean="0"/>
              <a:t>Nostocales</a:t>
            </a:r>
            <a:r>
              <a:rPr lang="en-US" sz="2400" dirty="0" smtClean="0"/>
              <a:t>,</a:t>
            </a:r>
          </a:p>
          <a:p>
            <a:pPr marL="0" indent="0">
              <a:spcBef>
                <a:spcPts val="0"/>
              </a:spcBef>
              <a:buNone/>
            </a:pPr>
            <a:r>
              <a:rPr lang="en-US" sz="2400" dirty="0" smtClean="0"/>
              <a:t>Genus </a:t>
            </a:r>
            <a:r>
              <a:rPr lang="en-US" sz="2400" i="1" dirty="0" err="1" smtClean="0"/>
              <a:t>Nostoc</a:t>
            </a:r>
            <a:r>
              <a:rPr lang="en-US" sz="2400" i="1" dirty="0" smtClean="0"/>
              <a:t>, Anabaena </a:t>
            </a:r>
            <a:endParaRPr lang="ru-RU" sz="2400" i="1" dirty="0" smtClean="0"/>
          </a:p>
          <a:p>
            <a:pPr marL="0" indent="0">
              <a:spcBef>
                <a:spcPts val="0"/>
              </a:spcBef>
              <a:buNone/>
            </a:pPr>
            <a:endParaRPr lang="en-US" sz="2800" b="1" dirty="0" smtClean="0"/>
          </a:p>
          <a:p>
            <a:pPr marL="0" indent="0">
              <a:spcBef>
                <a:spcPts val="0"/>
              </a:spcBef>
              <a:buNone/>
            </a:pPr>
            <a:r>
              <a:rPr lang="en-US" sz="2800" b="1" dirty="0" smtClean="0"/>
              <a:t>Objective: </a:t>
            </a:r>
            <a:r>
              <a:rPr lang="en-US" sz="2400" dirty="0" smtClean="0"/>
              <a:t>To investigate the structural features of </a:t>
            </a:r>
            <a:r>
              <a:rPr lang="en-US" sz="2400" i="1" dirty="0" err="1" smtClean="0">
                <a:solidFill>
                  <a:schemeClr val="accent2"/>
                </a:solidFill>
              </a:rPr>
              <a:t>Nostoc</a:t>
            </a:r>
            <a:r>
              <a:rPr lang="en-US" sz="2400" i="1" dirty="0" smtClean="0">
                <a:solidFill>
                  <a:schemeClr val="accent2"/>
                </a:solidFill>
              </a:rPr>
              <a:t>, Anabaena</a:t>
            </a:r>
            <a:endParaRPr lang="ru-RU" sz="2400" dirty="0" smtClean="0">
              <a:solidFill>
                <a:schemeClr val="accent2"/>
              </a:solidFill>
            </a:endParaRPr>
          </a:p>
          <a:p>
            <a:pPr marL="0" indent="0">
              <a:spcBef>
                <a:spcPts val="0"/>
              </a:spcBef>
              <a:buNone/>
            </a:pPr>
            <a:endParaRPr lang="en-US" sz="2800" dirty="0" smtClean="0"/>
          </a:p>
          <a:p>
            <a:pPr marL="0" indent="0">
              <a:spcBef>
                <a:spcPts val="0"/>
              </a:spcBef>
              <a:buNone/>
            </a:pPr>
            <a:r>
              <a:rPr lang="en-US" sz="2400" b="1" dirty="0" smtClean="0"/>
              <a:t>Tasks of work: </a:t>
            </a:r>
          </a:p>
          <a:p>
            <a:pPr marL="0" indent="0">
              <a:spcBef>
                <a:spcPts val="0"/>
              </a:spcBef>
              <a:buNone/>
            </a:pPr>
            <a:r>
              <a:rPr lang="en-US" sz="2400" dirty="0" smtClean="0"/>
              <a:t>Draw the appearance of the colony of </a:t>
            </a:r>
            <a:r>
              <a:rPr lang="en-US" sz="2400" i="1" dirty="0" err="1" smtClean="0">
                <a:solidFill>
                  <a:schemeClr val="accent2"/>
                </a:solidFill>
              </a:rPr>
              <a:t>Nostoc</a:t>
            </a:r>
            <a:r>
              <a:rPr lang="en-US" sz="2400" dirty="0" smtClean="0">
                <a:solidFill>
                  <a:schemeClr val="accent2"/>
                </a:solidFill>
              </a:rPr>
              <a:t> </a:t>
            </a:r>
            <a:r>
              <a:rPr lang="en-US" sz="2400" dirty="0" smtClean="0"/>
              <a:t>and the incision of the colony under a microscope. Denote vegetative cells and </a:t>
            </a:r>
            <a:r>
              <a:rPr lang="en-US" sz="2400" dirty="0" err="1" smtClean="0"/>
              <a:t>heterocysts</a:t>
            </a:r>
            <a:r>
              <a:rPr lang="en-US" sz="2400" dirty="0" smtClean="0"/>
              <a:t>.</a:t>
            </a:r>
          </a:p>
          <a:p>
            <a:pPr marL="0">
              <a:spcBef>
                <a:spcPts val="0"/>
              </a:spcBef>
              <a:buNone/>
            </a:pPr>
            <a:r>
              <a:rPr lang="en-US" sz="2400" dirty="0" smtClean="0"/>
              <a:t>Draw appearance </a:t>
            </a:r>
            <a:r>
              <a:rPr lang="en-US" sz="2400" i="1" dirty="0" smtClean="0">
                <a:solidFill>
                  <a:schemeClr val="accent2"/>
                </a:solidFill>
              </a:rPr>
              <a:t>Anabaena</a:t>
            </a:r>
            <a:r>
              <a:rPr lang="en-US" sz="2400" i="1" dirty="0" smtClean="0"/>
              <a:t>. </a:t>
            </a:r>
            <a:r>
              <a:rPr lang="en-US" sz="2400" dirty="0" smtClean="0"/>
              <a:t>Denote vegetative cells, </a:t>
            </a:r>
            <a:r>
              <a:rPr lang="en-US" sz="2400" dirty="0" err="1" smtClean="0"/>
              <a:t>akinete</a:t>
            </a:r>
            <a:r>
              <a:rPr lang="en-US" sz="2400" dirty="0" smtClean="0"/>
              <a:t> and </a:t>
            </a:r>
            <a:r>
              <a:rPr lang="en-US" sz="2400" dirty="0" err="1" smtClean="0"/>
              <a:t>heterocysts</a:t>
            </a:r>
            <a:r>
              <a:rPr lang="en-US" sz="2400" dirty="0" smtClean="0"/>
              <a:t>.</a:t>
            </a:r>
            <a:endParaRPr lang="ru-R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645</TotalTime>
  <Words>2168</Words>
  <Application>Microsoft Office PowerPoint</Application>
  <PresentationFormat>Экран (4:3)</PresentationFormat>
  <Paragraphs>237</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 Laboratory work 1  Algae </vt:lpstr>
      <vt:lpstr>Слайд 2</vt:lpstr>
      <vt:lpstr>Blue-green Algae (Division Cyanophyta)</vt:lpstr>
      <vt:lpstr>Слайд 4</vt:lpstr>
      <vt:lpstr>Слайд 5</vt:lpstr>
      <vt:lpstr>Слайд 6</vt:lpstr>
      <vt:lpstr>Слайд 7</vt:lpstr>
      <vt:lpstr>Слайд 8</vt:lpstr>
      <vt:lpstr>Слайд 9</vt:lpstr>
      <vt:lpstr>Слайд 10</vt:lpstr>
      <vt:lpstr>Anabaena</vt:lpstr>
      <vt:lpstr>Слайд 12</vt:lpstr>
      <vt:lpstr>Слайд 13</vt:lpstr>
      <vt:lpstr>Слайд 14</vt:lpstr>
      <vt:lpstr>Слайд 15</vt:lpstr>
      <vt:lpstr>Слайд 16</vt:lpstr>
      <vt:lpstr>Слайд 17</vt:lpstr>
      <vt:lpstr>Hydrodictyon</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 Division Bacillariophyta (DIATOMS) </vt:lpstr>
      <vt:lpstr>Слайд 30</vt:lpstr>
      <vt:lpstr>Слайд 31</vt:lpstr>
      <vt:lpstr>Слайд 32</vt:lpstr>
      <vt:lpstr>Слайд 33</vt:lpstr>
      <vt:lpstr> Phaeophyta (Brown Algae) </vt:lpstr>
      <vt:lpstr>Слайд 35</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dc:creator>
  <cp:lastModifiedBy>ADM</cp:lastModifiedBy>
  <cp:revision>263</cp:revision>
  <dcterms:created xsi:type="dcterms:W3CDTF">2018-09-30T18:02:11Z</dcterms:created>
  <dcterms:modified xsi:type="dcterms:W3CDTF">2019-09-20T00:41:39Z</dcterms:modified>
</cp:coreProperties>
</file>